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5294" autoAdjust="0"/>
  </p:normalViewPr>
  <p:slideViewPr>
    <p:cSldViewPr snapToGrid="0">
      <p:cViewPr>
        <p:scale>
          <a:sx n="100" d="100"/>
          <a:sy n="100" d="100"/>
        </p:scale>
        <p:origin x="-330" y="-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443458-D436-405E-A60B-6AC52C57AD4B}" type="datetime1">
              <a:rPr lang="pl-PL" smtClean="0"/>
              <a:pPr rtl="0"/>
              <a:t>10.06.2022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D0151B-5657-4D14-AC1F-A75B74BC49A7}" type="datetime1">
              <a:rPr lang="pl-PL" noProof="0" smtClean="0"/>
              <a:pPr rtl="0"/>
              <a:t>10.06.2022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 descr="Puszyste białe chmury na ciemnobłękitnym nieb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Obraz 9" descr="Kiełkująca roślina — zbliżeni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Obraz 10" descr="Fal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77D93D-CEE9-4C17-9365-472B9ADDDD70}" type="datetime1">
              <a:rPr lang="pl-PL" noProof="0" smtClean="0"/>
              <a:pPr rtl="0"/>
              <a:t>10.06.2022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7207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6605C-0DF6-4C9B-A517-626770E65C65}" type="datetime1">
              <a:rPr lang="pl-PL" noProof="0" smtClean="0"/>
              <a:pPr rtl="0"/>
              <a:t>10.06.2022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02101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CFD5C-1B4B-4895-A1BA-3316A994F8F5}" type="datetime1">
              <a:rPr lang="pl-PL" noProof="0" smtClean="0"/>
              <a:pPr rtl="0"/>
              <a:t>10.06.2022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4051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pic>
        <p:nvPicPr>
          <p:cNvPr id="11" name="Obraz 10" descr="Zielone rośliny — zbliżen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Obraz 8" descr="Fal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F0EEA9-9A21-4A1F-9413-548A0C3B6DA3}" type="datetime1">
              <a:rPr lang="pl-PL" noProof="0" smtClean="0"/>
              <a:pPr rtl="0"/>
              <a:t>10.06.2022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7816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920E8-5100-4BEB-9478-E913B638BAF6}" type="datetime1">
              <a:rPr lang="pl-PL" noProof="0" smtClean="0"/>
              <a:pPr rtl="0"/>
              <a:t>10.06.2022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8271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7059B7-62EA-4898-ABAF-8657E5C5EE2E}" type="datetime1">
              <a:rPr lang="pl-PL" noProof="0" smtClean="0"/>
              <a:pPr rtl="0"/>
              <a:t>10.06.2022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4658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B040C-FFC2-4B94-80F6-0C68425BEBDB}" type="datetime1">
              <a:rPr lang="pl-PL" noProof="0" smtClean="0"/>
              <a:pPr rtl="0"/>
              <a:t>10.06.2022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10739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5BE5D-8EE5-4FC9-8402-C354A0F3139D}" type="datetime1">
              <a:rPr lang="pl-PL" noProof="0" smtClean="0"/>
              <a:pPr rtl="0"/>
              <a:t>10.06.2022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0235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A30033-AB84-40A7-8465-81BAC5369DD8}" type="datetime1">
              <a:rPr lang="pl-PL" noProof="0" smtClean="0"/>
              <a:pPr rtl="0"/>
              <a:t>10.06.2022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164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54312BE-1F1E-4F9A-93CB-0411CABDE5AA}" type="datetime1">
              <a:rPr lang="pl-PL" noProof="0" smtClean="0"/>
              <a:pPr rtl="0"/>
              <a:t>10.06.2022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777" y="2065564"/>
            <a:ext cx="4846320" cy="3878035"/>
          </a:xfrm>
        </p:spPr>
        <p:txBody>
          <a:bodyPr rtlCol="0" anchor="ctr"/>
          <a:lstStyle/>
          <a:p>
            <a:pPr algn="ctr"/>
            <a:r>
              <a:rPr lang="pl-PL" dirty="0" err="1"/>
              <a:t>Ein</a:t>
            </a:r>
            <a:r>
              <a:rPr lang="pl-PL" dirty="0"/>
              <a:t> Dekalog </a:t>
            </a:r>
            <a:r>
              <a:rPr lang="pl-PL" dirty="0" err="1"/>
              <a:t>eines</a:t>
            </a:r>
            <a:r>
              <a:rPr lang="pl-PL" dirty="0"/>
              <a:t> </a:t>
            </a:r>
            <a:r>
              <a:rPr lang="pl-PL" dirty="0" err="1" smtClean="0"/>
              <a:t>Ökomenschens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4693" y="5381894"/>
            <a:ext cx="4973404" cy="448056"/>
          </a:xfrm>
        </p:spPr>
        <p:txBody>
          <a:bodyPr rtlCol="0">
            <a:normAutofit fontScale="85000" lnSpcReduction="20000"/>
          </a:bodyPr>
          <a:lstStyle/>
          <a:p>
            <a:pPr algn="ctr"/>
            <a:r>
              <a:rPr lang="de-DE" dirty="0"/>
              <a:t>Hergestellt von Michał Chomontowski ZSMIO </a:t>
            </a:r>
            <a:r>
              <a:rPr lang="de-DE" dirty="0" smtClean="0"/>
              <a:t>Nr.</a:t>
            </a:r>
            <a:r>
              <a:rPr lang="pl-PL" dirty="0"/>
              <a:t> </a:t>
            </a:r>
            <a:r>
              <a:rPr lang="de-DE" dirty="0" smtClean="0"/>
              <a:t>5 </a:t>
            </a:r>
            <a:r>
              <a:rPr lang="de-DE" dirty="0"/>
              <a:t>in </a:t>
            </a:r>
            <a:r>
              <a:rPr lang="de-DE" dirty="0" err="1"/>
              <a:t>Łomża</a:t>
            </a:r>
            <a:r>
              <a:rPr lang="de-DE" dirty="0"/>
              <a:t>, Polen, Klasse </a:t>
            </a:r>
            <a:r>
              <a:rPr lang="de-DE" dirty="0" smtClean="0"/>
              <a:t>3</a:t>
            </a:r>
            <a:r>
              <a:rPr lang="pl-PL" dirty="0" smtClean="0"/>
              <a:t>i</a:t>
            </a:r>
            <a:r>
              <a:rPr lang="de-DE" dirty="0" smtClean="0"/>
              <a:t>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6087"/>
            <a:ext cx="12192000" cy="1183566"/>
          </a:xfrm>
        </p:spPr>
        <p:txBody>
          <a:bodyPr anchor="ctr">
            <a:noAutofit/>
          </a:bodyPr>
          <a:lstStyle/>
          <a:p>
            <a:pPr algn="ctr"/>
            <a:r>
              <a:rPr lang="de-DE" sz="4000" dirty="0"/>
              <a:t>Kaufen Sie Produkte NICHT in Plastikverpackungen</a:t>
            </a:r>
            <a:endParaRPr lang="pl-PL" sz="4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386" y="1069521"/>
            <a:ext cx="4514850" cy="5559879"/>
          </a:xfrm>
        </p:spPr>
        <p:txBody>
          <a:bodyPr anchor="ctr">
            <a:normAutofit/>
          </a:bodyPr>
          <a:lstStyle/>
          <a:p>
            <a:pPr algn="ctr"/>
            <a:r>
              <a:rPr lang="pl-PL" sz="2800" dirty="0" smtClean="0"/>
              <a:t>I</a:t>
            </a:r>
            <a:r>
              <a:rPr lang="de-DE" sz="2800" dirty="0" smtClean="0"/>
              <a:t>m </a:t>
            </a:r>
            <a:r>
              <a:rPr lang="de-DE" sz="2800" dirty="0"/>
              <a:t>Laden finden Sie Produkte in ökologischer Verpackung, die der Erde zuträglicher sind, dann produzieren wir kein unnötiges </a:t>
            </a:r>
            <a:r>
              <a:rPr lang="de-DE" sz="2800" dirty="0" smtClean="0"/>
              <a:t>Plastik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10</a:t>
            </a:fld>
            <a:endParaRPr lang="pl-PL" noProof="0" dirty="0"/>
          </a:p>
        </p:txBody>
      </p:sp>
      <p:pic>
        <p:nvPicPr>
          <p:cNvPr id="9218" name="Picture 2" descr="EkoEksperymenty: Zakupy bez plastiku, czyli jak kupować i nie śmiecić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6263"/>
            <a:ext cx="5022351" cy="45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215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9700" y="276087"/>
            <a:ext cx="9372276" cy="1183566"/>
          </a:xfrm>
        </p:spPr>
        <p:txBody>
          <a:bodyPr anchor="ctr">
            <a:normAutofit/>
          </a:bodyPr>
          <a:lstStyle/>
          <a:p>
            <a:pPr algn="ctr"/>
            <a:r>
              <a:rPr lang="de-DE" sz="4500" dirty="0"/>
              <a:t>Verschwenden Sie nicht Ihr Essen</a:t>
            </a:r>
            <a:endParaRPr lang="pl-PL" sz="45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09699" y="1459653"/>
            <a:ext cx="4608576" cy="1816947"/>
          </a:xfrm>
        </p:spPr>
        <p:txBody>
          <a:bodyPr anchor="ctr">
            <a:normAutofit/>
          </a:bodyPr>
          <a:lstStyle/>
          <a:p>
            <a:pPr algn="ctr"/>
            <a:r>
              <a:rPr lang="de-DE" dirty="0"/>
              <a:t>Kaufen Sie so viel Lebensmittel, dass Sie nicht verschwendet werden, Sie sparen dabei Geld, reduzieren Müll und tragen zum Kampf gegen den Hunger </a:t>
            </a:r>
            <a:r>
              <a:rPr lang="de-DE" dirty="0" smtClean="0"/>
              <a:t>bei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11</a:t>
            </a:fld>
            <a:endParaRPr lang="pl-PL" noProof="0" dirty="0"/>
          </a:p>
        </p:txBody>
      </p:sp>
      <p:pic>
        <p:nvPicPr>
          <p:cNvPr id="10244" name="Picture 4" descr="Komu opłaca się marnowanie żywności? - Biznes (nie)etycz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055877"/>
            <a:ext cx="4721225" cy="354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7 sposobów na oszczędzanie na jedzeniu - Magda 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699" y="3559636"/>
            <a:ext cx="4393486" cy="27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426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5000" dirty="0" err="1"/>
              <a:t>Zusammenfassung</a:t>
            </a:r>
            <a:endParaRPr lang="pl-PL" sz="5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09699" y="1459653"/>
            <a:ext cx="9372276" cy="2274147"/>
          </a:xfrm>
        </p:spPr>
        <p:txBody>
          <a:bodyPr anchor="ctr">
            <a:noAutofit/>
          </a:bodyPr>
          <a:lstStyle/>
          <a:p>
            <a:pPr algn="ctr"/>
            <a:r>
              <a:rPr lang="de-DE" sz="3200" dirty="0"/>
              <a:t>Das Sparen auf die oben genannten Arten kommt unserem Geldbeutel und dem Planeten zugute. Ich sehe keine Gründe dagegen, </a:t>
            </a:r>
            <a:r>
              <a:rPr lang="de-DE" sz="3200" dirty="0" err="1"/>
              <a:t>Öko</a:t>
            </a:r>
            <a:r>
              <a:rPr lang="de-DE" sz="3200" dirty="0"/>
              <a:t> zu </a:t>
            </a:r>
            <a:r>
              <a:rPr lang="de-DE" sz="3200" dirty="0" smtClean="0"/>
              <a:t>sein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rtl="0"/>
            <a:fld id="{9CD8D479-8942-46E8-A226-A4E01F7A105C}" type="slidenum">
              <a:rPr lang="pl-PL" noProof="0" smtClean="0"/>
              <a:pPr rtl="0"/>
              <a:t>12</a:t>
            </a:fld>
            <a:endParaRPr lang="pl-PL" noProof="0" dirty="0"/>
          </a:p>
        </p:txBody>
      </p:sp>
      <p:pic>
        <p:nvPicPr>
          <p:cNvPr id="11266" name="Picture 2" descr="7 sentences explaining how to use the word LIKE in German 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030" y="3438443"/>
            <a:ext cx="5505613" cy="275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47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410026" y="276086"/>
            <a:ext cx="9371949" cy="1933713"/>
          </a:xfrm>
        </p:spPr>
        <p:txBody>
          <a:bodyPr>
            <a:normAutofit/>
          </a:bodyPr>
          <a:lstStyle/>
          <a:p>
            <a:r>
              <a:rPr lang="pl-PL" sz="6000" dirty="0" err="1"/>
              <a:t>Quellen</a:t>
            </a:r>
            <a:endParaRPr lang="pl-PL" sz="60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1410026" y="1546951"/>
            <a:ext cx="9371948" cy="4620682"/>
          </a:xfrm>
        </p:spPr>
        <p:txBody>
          <a:bodyPr anchor="ctr">
            <a:normAutofit/>
          </a:bodyPr>
          <a:lstStyle/>
          <a:p>
            <a:r>
              <a:rPr lang="pl-PL" sz="2500" dirty="0"/>
              <a:t>https://</a:t>
            </a:r>
            <a:r>
              <a:rPr lang="pl-PL" sz="2500" dirty="0" smtClean="0"/>
              <a:t>perlanegra.pl/blog/jak-byc-eko-w-zyciu-codziennym</a:t>
            </a:r>
          </a:p>
          <a:p>
            <a:r>
              <a:rPr lang="pl-PL" sz="2500" dirty="0"/>
              <a:t>http://</a:t>
            </a:r>
            <a:r>
              <a:rPr lang="pl-PL" sz="2500" dirty="0" smtClean="0"/>
              <a:t>ekoexpo.pl/pl/eko_zasady_prowadzenia</a:t>
            </a:r>
          </a:p>
          <a:p>
            <a:r>
              <a:rPr lang="pl-PL" sz="2500" dirty="0"/>
              <a:t>https://czysty-zysk.com/jak-byc-eko-w-domu</a:t>
            </a:r>
            <a:r>
              <a:rPr lang="pl-PL" sz="2500" dirty="0" smtClean="0"/>
              <a:t>/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13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10016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6000" dirty="0" err="1"/>
              <a:t>Mülltrennung</a:t>
            </a:r>
            <a:endParaRPr lang="pl-PL" sz="6000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691240" y="1459654"/>
            <a:ext cx="5309509" cy="1079439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Sortierter Abfall ist ein besserer Rohstoff für das Recycling, dadurch reduzieren wir den Verbrauch natürlicher </a:t>
            </a:r>
            <a:r>
              <a:rPr lang="de-DE" dirty="0" smtClean="0"/>
              <a:t>Ressourcen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6" name="Picture 2" descr="Warszawa: Nowy sposób segregacji odpadów od 2019 r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40929" y="1989000"/>
            <a:ext cx="548571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2</a:t>
            </a:fld>
            <a:endParaRPr lang="pl-PL" noProof="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91239" y="2673999"/>
            <a:ext cx="5309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/>
              <a:t>D</a:t>
            </a:r>
            <a:r>
              <a:rPr lang="de-DE" sz="2200" b="1" dirty="0" err="1" smtClean="0"/>
              <a:t>as</a:t>
            </a:r>
            <a:r>
              <a:rPr lang="de-DE" sz="2200" b="1" dirty="0" smtClean="0"/>
              <a:t> </a:t>
            </a:r>
            <a:r>
              <a:rPr lang="de-DE" sz="2200" b="1" dirty="0"/>
              <a:t>ist das </a:t>
            </a:r>
            <a:r>
              <a:rPr lang="pl-PL" sz="2200" b="1" dirty="0" err="1" smtClean="0"/>
              <a:t>G</a:t>
            </a:r>
            <a:r>
              <a:rPr lang="de-DE" sz="2200" b="1" dirty="0" err="1" smtClean="0"/>
              <a:t>rundprinzip</a:t>
            </a:r>
            <a:r>
              <a:rPr lang="de-DE" sz="2200" b="1" dirty="0" smtClean="0"/>
              <a:t> </a:t>
            </a:r>
            <a:r>
              <a:rPr lang="de-DE" sz="2200" b="1" dirty="0"/>
              <a:t>von </a:t>
            </a:r>
            <a:r>
              <a:rPr lang="pl-PL" sz="2200" b="1" dirty="0" err="1" smtClean="0"/>
              <a:t>E</a:t>
            </a:r>
            <a:r>
              <a:rPr lang="de-DE" sz="2200" b="1" dirty="0" err="1" smtClean="0"/>
              <a:t>co</a:t>
            </a:r>
            <a:r>
              <a:rPr lang="de-DE" sz="2200" b="1" dirty="0"/>
              <a:t>!</a:t>
            </a:r>
            <a:endParaRPr lang="pl-PL" sz="2200" b="1" dirty="0"/>
          </a:p>
        </p:txBody>
      </p:sp>
      <p:pic>
        <p:nvPicPr>
          <p:cNvPr id="1028" name="Picture 4" descr="Segregacja obowiązkowa. O czym pamiętać? | Miasto Gliw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941" y="3489716"/>
            <a:ext cx="3804104" cy="27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151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6087"/>
            <a:ext cx="12192000" cy="1183566"/>
          </a:xfrm>
        </p:spPr>
        <p:txBody>
          <a:bodyPr anchor="ctr">
            <a:noAutofit/>
          </a:bodyPr>
          <a:lstStyle/>
          <a:p>
            <a:pPr algn="ctr"/>
            <a:r>
              <a:rPr lang="pl-PL" sz="4800" dirty="0" err="1"/>
              <a:t>Reduzierung</a:t>
            </a:r>
            <a:r>
              <a:rPr lang="pl-PL" sz="4800" dirty="0"/>
              <a:t> des </a:t>
            </a:r>
            <a:r>
              <a:rPr lang="pl-PL" sz="4800" dirty="0" err="1"/>
              <a:t>Stromverbrauchs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09699" y="1554479"/>
            <a:ext cx="4608576" cy="1703071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Um Strom zu sparen, schalten Sie ungenutzte Geräte aus, trennen Sie sie von der Steckdose, kaufen Sie Geräte mit besserer elektrischer Effizienz, wechseln Sie </a:t>
            </a:r>
            <a:r>
              <a:rPr lang="de-DE" dirty="0" smtClean="0"/>
              <a:t>Glühbirnen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9CD8D479-8942-46E8-A226-A4E01F7A105C}" type="slidenum">
              <a:rPr lang="pl-PL" noProof="0" smtClean="0"/>
              <a:pPr algn="ctr" rtl="0"/>
              <a:t>3</a:t>
            </a:fld>
            <a:endParaRPr lang="pl-PL" noProof="0" dirty="0"/>
          </a:p>
        </p:txBody>
      </p:sp>
      <p:pic>
        <p:nvPicPr>
          <p:cNvPr id="2052" name="Picture 4" descr="Jak Oszczędzać Prąd? 5 Sprytnych Sposobów na Oszczędzanie Prą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809000"/>
            <a:ext cx="486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kty i mity na temat oszczędzania energii elektryczne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450" y="3660188"/>
            <a:ext cx="5043074" cy="252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754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6000" dirty="0" err="1"/>
              <a:t>Wasser</a:t>
            </a:r>
            <a:r>
              <a:rPr lang="pl-PL" sz="6000" dirty="0"/>
              <a:t> </a:t>
            </a:r>
            <a:r>
              <a:rPr lang="pl-PL" sz="6000" dirty="0" err="1"/>
              <a:t>sparen</a:t>
            </a:r>
            <a:endParaRPr lang="pl-PL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23925" y="1808999"/>
            <a:ext cx="5094350" cy="3240001"/>
          </a:xfrm>
        </p:spPr>
        <p:txBody>
          <a:bodyPr anchor="ctr">
            <a:normAutofit/>
          </a:bodyPr>
          <a:lstStyle/>
          <a:p>
            <a:pPr algn="ctr"/>
            <a:r>
              <a:rPr lang="de-DE" sz="2700" dirty="0"/>
              <a:t>Wählen Sie eine Dusche statt einer Badewanne, spülen Sie das Geschirr in der Spülmaschine, gießen Sie beim Zähneputzen Wasser in eine Tasse, reparieren Sie einen undichten </a:t>
            </a:r>
            <a:r>
              <a:rPr lang="de-DE" sz="2700" dirty="0" smtClean="0"/>
              <a:t>Wasserhahn</a:t>
            </a:r>
            <a:r>
              <a:rPr lang="pl-PL" sz="2700" dirty="0" smtClean="0"/>
              <a:t>.</a:t>
            </a:r>
            <a:endParaRPr lang="pl-PL" sz="27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4</a:t>
            </a:fld>
            <a:endParaRPr lang="pl-PL" noProof="0" dirty="0"/>
          </a:p>
        </p:txBody>
      </p:sp>
      <p:pic>
        <p:nvPicPr>
          <p:cNvPr id="3078" name="Picture 6" descr="Czy znasz te sposoby na oszczędzanie wod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09000"/>
            <a:ext cx="486486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578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6000" dirty="0" err="1"/>
              <a:t>Batterierecycling</a:t>
            </a:r>
            <a:endParaRPr lang="pl-PL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8175" y="1904250"/>
            <a:ext cx="4600575" cy="3240000"/>
          </a:xfrm>
        </p:spPr>
        <p:txBody>
          <a:bodyPr anchor="ctr">
            <a:normAutofit/>
          </a:bodyPr>
          <a:lstStyle/>
          <a:p>
            <a:pPr algn="ctr"/>
            <a:r>
              <a:rPr lang="de-DE" sz="2700" dirty="0"/>
              <a:t>Batterien, die an die falsche Stelle geworfen werden, sind sehr umweltschädlich, daher müssen Sie sie an geeigneten Stellen abgeben (oft in der Nähe von Supermärkten</a:t>
            </a:r>
            <a:r>
              <a:rPr lang="de-DE" sz="2700" dirty="0" smtClean="0"/>
              <a:t>)</a:t>
            </a:r>
            <a:r>
              <a:rPr lang="pl-PL" sz="2700" dirty="0" smtClean="0"/>
              <a:t>.</a:t>
            </a:r>
            <a:endParaRPr lang="pl-PL" sz="27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5</a:t>
            </a:fld>
            <a:endParaRPr lang="pl-PL" noProof="0" dirty="0"/>
          </a:p>
        </p:txBody>
      </p:sp>
      <p:pic>
        <p:nvPicPr>
          <p:cNvPr id="4098" name="Picture 2" descr="Recykling baterii – co powinieneś o nim wiedzieć? - Blog Świat Bater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904250"/>
            <a:ext cx="57599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428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886088"/>
          </a:xfrm>
        </p:spPr>
        <p:txBody>
          <a:bodyPr anchor="ctr">
            <a:normAutofit/>
          </a:bodyPr>
          <a:lstStyle/>
          <a:p>
            <a:pPr algn="ctr"/>
            <a:r>
              <a:rPr lang="pl-PL" sz="6000" dirty="0" err="1"/>
              <a:t>Verwenden</a:t>
            </a:r>
            <a:r>
              <a:rPr lang="pl-PL" sz="6000" dirty="0"/>
              <a:t> </a:t>
            </a:r>
            <a:r>
              <a:rPr lang="pl-PL" sz="6000" dirty="0" err="1"/>
              <a:t>Sie</a:t>
            </a:r>
            <a:r>
              <a:rPr lang="pl-PL" sz="6000" dirty="0"/>
              <a:t> </a:t>
            </a:r>
            <a:r>
              <a:rPr lang="pl-PL" sz="6000" dirty="0" err="1"/>
              <a:t>Stofftaschen</a:t>
            </a:r>
            <a:endParaRPr lang="pl-PL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09699" y="1554479"/>
            <a:ext cx="9372276" cy="1598296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Plastiktüten sind nicht langlebig und brauchen lange, um sich in der Natur zu zersetzen. Wählen Sie besser eine Stofftasche, die auch als </a:t>
            </a:r>
            <a:r>
              <a:rPr lang="de-DE" dirty="0" err="1"/>
              <a:t>Stylingelement</a:t>
            </a:r>
            <a:r>
              <a:rPr lang="de-DE" dirty="0"/>
              <a:t> verwendet werden kann!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6</a:t>
            </a:fld>
            <a:endParaRPr lang="pl-PL" noProof="0" dirty="0"/>
          </a:p>
        </p:txBody>
      </p:sp>
      <p:pic>
        <p:nvPicPr>
          <p:cNvPr id="5122" name="Picture 2" descr="Czy używasz ekologicznych toreb wielokrotnego użytku na zakupy? – zadania,  ściągi i testy – Zapytaj.onet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249" y="3481197"/>
            <a:ext cx="2425701" cy="27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niec reklamówek w sklep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437" y="3481197"/>
            <a:ext cx="3173516" cy="28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387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6087"/>
            <a:ext cx="12192000" cy="1183566"/>
          </a:xfrm>
        </p:spPr>
        <p:txBody>
          <a:bodyPr anchor="ctr">
            <a:noAutofit/>
          </a:bodyPr>
          <a:lstStyle/>
          <a:p>
            <a:pPr algn="ctr"/>
            <a:r>
              <a:rPr lang="de-DE" sz="4200" dirty="0"/>
              <a:t>Wählen Sie ein umweltfreundliches Transportmittel</a:t>
            </a:r>
            <a:endParaRPr lang="pl-PL" sz="4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4375" y="1459652"/>
            <a:ext cx="4962525" cy="4337897"/>
          </a:xfrm>
        </p:spPr>
        <p:txBody>
          <a:bodyPr anchor="ctr">
            <a:normAutofit/>
          </a:bodyPr>
          <a:lstStyle/>
          <a:p>
            <a:pPr algn="ctr"/>
            <a:r>
              <a:rPr lang="de-DE" sz="2800" dirty="0"/>
              <a:t>Der Verkehr ist der Hauptverursacher von Schadstoffen auf der Erde. Sie können dies einschränken, indem Sie ein Fahrrad, Wandern oder öffentliche Verkehrsmittel </a:t>
            </a:r>
            <a:r>
              <a:rPr lang="de-DE" sz="2800" dirty="0" smtClean="0"/>
              <a:t>wählen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7</a:t>
            </a:fld>
            <a:endParaRPr lang="pl-PL" noProof="0" dirty="0"/>
          </a:p>
        </p:txBody>
      </p:sp>
      <p:pic>
        <p:nvPicPr>
          <p:cNvPr id="6146" name="Picture 2" descr="Transport Ekologiczny | Premium We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605" y="1586652"/>
            <a:ext cx="6312395" cy="40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486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e-DE" dirty="0"/>
              <a:t>Werfen Sie es nicht weg, reparieren Sie es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9372276" cy="1350645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>Abgenutzte Artikel können oft leicht aufgefrischt werden, um ihnen einen völlig neuen Look zu verleihen. Dadurch werden sie jahrelang verwendet und es wird weniger Müll auf unserem Planeten </a:t>
            </a:r>
            <a:r>
              <a:rPr lang="de-DE" sz="2400" dirty="0" smtClean="0"/>
              <a:t>geben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8</a:t>
            </a:fld>
            <a:endParaRPr lang="pl-PL" noProof="0" dirty="0"/>
          </a:p>
        </p:txBody>
      </p:sp>
      <p:pic>
        <p:nvPicPr>
          <p:cNvPr id="7170" name="Picture 2" descr="Renowacja mebli – inspiracje, pomysły, sposoby - Ocieplamy życ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699" y="3506612"/>
            <a:ext cx="4208463" cy="28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nowacja starych mebli - jak to zrobić samodzielni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475" y="3457573"/>
            <a:ext cx="3873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91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6087"/>
            <a:ext cx="12192000" cy="1183566"/>
          </a:xfrm>
        </p:spPr>
        <p:txBody>
          <a:bodyPr anchor="ctr">
            <a:noAutofit/>
          </a:bodyPr>
          <a:lstStyle/>
          <a:p>
            <a:pPr algn="ctr"/>
            <a:r>
              <a:rPr lang="de-DE" sz="4800" dirty="0"/>
              <a:t>Investieren Sie in erneuerbare Energien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10402" y="1581150"/>
            <a:ext cx="5333173" cy="1533526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Sonnenkollektoren und Wärmepumpen sind großartige Investitionen, die zur Erzeugung von "grüner Energie" beitragen, die die Umwelt nicht </a:t>
            </a:r>
            <a:r>
              <a:rPr lang="de-DE" dirty="0" smtClean="0"/>
              <a:t>belastet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9</a:t>
            </a:fld>
            <a:endParaRPr lang="pl-PL" noProof="0" dirty="0"/>
          </a:p>
        </p:txBody>
      </p:sp>
      <p:pic>
        <p:nvPicPr>
          <p:cNvPr id="8194" name="Picture 2" descr="Montaż paneli fotowoltaicznych - sprawdź, na co zwrócić uwagę - murator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1875"/>
            <a:ext cx="538378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rady - pompy ciepła - Hewalex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782" y="3332829"/>
            <a:ext cx="4060412" cy="27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89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kologia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064205_TF03098889.potx" id="{02510745-09FB-4D08-B72B-A460FFB1EE38}" vid="{0A16938A-FFA4-45AB-84E2-029D99237E97}"/>
    </a:ext>
  </a:extLst>
</a:theme>
</file>

<file path=ppt/theme/theme2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motywem natury i ekologii</Template>
  <TotalTime>136</TotalTime>
  <Words>394</Words>
  <Application>Microsoft Office PowerPoint</Application>
  <PresentationFormat>Niestandardowy</PresentationFormat>
  <Paragraphs>42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Ekologia 16:9</vt:lpstr>
      <vt:lpstr>Ein Dekalog eines Ökomenschens</vt:lpstr>
      <vt:lpstr>Mülltrennung</vt:lpstr>
      <vt:lpstr>Reduzierung des Stromverbrauchs</vt:lpstr>
      <vt:lpstr>Wasser sparen</vt:lpstr>
      <vt:lpstr>Batterierecycling</vt:lpstr>
      <vt:lpstr>Verwenden Sie Stofftaschen</vt:lpstr>
      <vt:lpstr>Wählen Sie ein umweltfreundliches Transportmittel</vt:lpstr>
      <vt:lpstr>Werfen Sie es nicht weg, reparieren Sie es</vt:lpstr>
      <vt:lpstr>Investieren Sie in erneuerbare Energien</vt:lpstr>
      <vt:lpstr>Kaufen Sie Produkte NICHT in Plastikverpackungen</vt:lpstr>
      <vt:lpstr>Verschwenden Sie nicht Ihr Essen</vt:lpstr>
      <vt:lpstr>Zusammenfassung</vt:lpstr>
      <vt:lpstr>Quellen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Dekalog eines Ökomenschen</dc:title>
  <dc:creator>Michał Chomontowski</dc:creator>
  <cp:lastModifiedBy>7010</cp:lastModifiedBy>
  <cp:revision>23</cp:revision>
  <dcterms:created xsi:type="dcterms:W3CDTF">2022-05-27T16:57:13Z</dcterms:created>
  <dcterms:modified xsi:type="dcterms:W3CDTF">2022-06-10T07:43:13Z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