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5" r:id="rId1"/>
  </p:sldMasterIdLst>
  <p:sldIdLst>
    <p:sldId id="256" r:id="rId2"/>
    <p:sldId id="257" r:id="rId3"/>
    <p:sldId id="278" r:id="rId4"/>
    <p:sldId id="279"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6" r:id="rId21"/>
    <p:sldId id="277" r:id="rId22"/>
    <p:sldId id="280"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initials="R" lastIdx="1" clrIdx="0">
    <p:extLst>
      <p:ext uri="{19B8F6BF-5375-455C-9EA6-DF929625EA0E}">
        <p15:presenceInfo xmlns:p15="http://schemas.microsoft.com/office/powerpoint/2012/main" userId="Raq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showGuides="1">
      <p:cViewPr varScale="1">
        <p:scale>
          <a:sx n="68" d="100"/>
          <a:sy n="68"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1053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8527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6737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15458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2/2/2020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1456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2541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5634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4135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5151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smtClean="0"/>
              <a:t>2/2/2020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9599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smtClean="0"/>
              <a:t>2/2/2020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7547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2/2/2020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1176464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Resultado de imagen de bandera europea">
            <a:extLst>
              <a:ext uri="{FF2B5EF4-FFF2-40B4-BE49-F238E27FC236}">
                <a16:creationId xmlns:a16="http://schemas.microsoft.com/office/drawing/2014/main" id="{0C9597D1-DE60-4346-9131-6B94DBBBF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233" y="5460364"/>
            <a:ext cx="1223614" cy="75755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C57B90C-7250-48DE-81B6-48A6C3453710}"/>
              </a:ext>
            </a:extLst>
          </p:cNvPr>
          <p:cNvSpPr>
            <a:spLocks noGrp="1"/>
          </p:cNvSpPr>
          <p:nvPr>
            <p:ph type="ctrTitle"/>
          </p:nvPr>
        </p:nvSpPr>
        <p:spPr/>
        <p:txBody>
          <a:bodyPr/>
          <a:lstStyle/>
          <a:p>
            <a:r>
              <a:rPr lang="es-ES" dirty="0"/>
              <a:t>Galaxy </a:t>
            </a:r>
            <a:r>
              <a:rPr lang="es-ES" dirty="0" err="1"/>
              <a:t>of</a:t>
            </a:r>
            <a:r>
              <a:rPr lang="es-ES" dirty="0"/>
              <a:t> </a:t>
            </a:r>
            <a:r>
              <a:rPr lang="es-ES" dirty="0" err="1"/>
              <a:t>women</a:t>
            </a:r>
            <a:endParaRPr lang="es-ES" dirty="0"/>
          </a:p>
        </p:txBody>
      </p:sp>
      <p:sp>
        <p:nvSpPr>
          <p:cNvPr id="5" name="Subtítulo 2">
            <a:extLst>
              <a:ext uri="{FF2B5EF4-FFF2-40B4-BE49-F238E27FC236}">
                <a16:creationId xmlns:a16="http://schemas.microsoft.com/office/drawing/2014/main" id="{DB3DD28A-5B7D-45AD-A745-740F99283A14}"/>
              </a:ext>
            </a:extLst>
          </p:cNvPr>
          <p:cNvSpPr>
            <a:spLocks noGrp="1"/>
          </p:cNvSpPr>
          <p:nvPr>
            <p:ph type="subTitle" idx="1"/>
          </p:nvPr>
        </p:nvSpPr>
        <p:spPr>
          <a:xfrm>
            <a:off x="4248443" y="4754879"/>
            <a:ext cx="3924886" cy="478303"/>
          </a:xfrm>
        </p:spPr>
        <p:txBody>
          <a:bodyPr/>
          <a:lstStyle/>
          <a:p>
            <a:r>
              <a:rPr lang="es-ES" i="1" dirty="0">
                <a:latin typeface="Bodoni MT Black" panose="02070A03080606020203" pitchFamily="18" charset="0"/>
              </a:rPr>
              <a:t>FULL STEAM AHEAD!</a:t>
            </a:r>
          </a:p>
        </p:txBody>
      </p:sp>
      <p:pic>
        <p:nvPicPr>
          <p:cNvPr id="6" name="Picture 2">
            <a:extLst>
              <a:ext uri="{FF2B5EF4-FFF2-40B4-BE49-F238E27FC236}">
                <a16:creationId xmlns:a16="http://schemas.microsoft.com/office/drawing/2014/main" id="{B52542E1-74B2-49C4-AA7F-C05167C59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650" y="4824400"/>
            <a:ext cx="1807517" cy="139351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82FBBBA8-E737-44BD-A843-BBF988B8CFC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00271" y="1631852"/>
            <a:ext cx="1940169" cy="2134772"/>
          </a:xfrm>
          <a:prstGeom prst="rect">
            <a:avLst/>
          </a:prstGeom>
          <a:noFill/>
          <a:ln>
            <a:noFill/>
          </a:ln>
        </p:spPr>
      </p:pic>
      <p:pic>
        <p:nvPicPr>
          <p:cNvPr id="4" name="Imagen 3">
            <a:extLst>
              <a:ext uri="{FF2B5EF4-FFF2-40B4-BE49-F238E27FC236}">
                <a16:creationId xmlns:a16="http://schemas.microsoft.com/office/drawing/2014/main" id="{7226813E-DD25-4D68-9CA6-8F6507E55C40}"/>
              </a:ext>
            </a:extLst>
          </p:cNvPr>
          <p:cNvPicPr>
            <a:picLocks noChangeAspect="1"/>
          </p:cNvPicPr>
          <p:nvPr/>
        </p:nvPicPr>
        <p:blipFill>
          <a:blip r:embed="rId5"/>
          <a:stretch>
            <a:fillRect/>
          </a:stretch>
        </p:blipFill>
        <p:spPr>
          <a:xfrm>
            <a:off x="9086465" y="5462453"/>
            <a:ext cx="2100192" cy="755466"/>
          </a:xfrm>
          <a:prstGeom prst="rect">
            <a:avLst/>
          </a:prstGeom>
        </p:spPr>
      </p:pic>
    </p:spTree>
    <p:extLst>
      <p:ext uri="{BB962C8B-B14F-4D97-AF65-F5344CB8AC3E}">
        <p14:creationId xmlns:p14="http://schemas.microsoft.com/office/powerpoint/2010/main" val="13230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20D1A-5033-4162-AD82-6367A58FD1EB}"/>
              </a:ext>
            </a:extLst>
          </p:cNvPr>
          <p:cNvSpPr>
            <a:spLocks noGrp="1"/>
          </p:cNvSpPr>
          <p:nvPr>
            <p:ph type="title"/>
          </p:nvPr>
        </p:nvSpPr>
        <p:spPr>
          <a:xfrm>
            <a:off x="1066800" y="512064"/>
            <a:ext cx="10058400" cy="1609344"/>
          </a:xfrm>
        </p:spPr>
        <p:txBody>
          <a:bodyPr>
            <a:normAutofit fontScale="90000"/>
          </a:bodyPr>
          <a:lstStyle/>
          <a:p>
            <a:pPr algn="ctr"/>
            <a:r>
              <a:rPr lang="es-ES" dirty="0" err="1"/>
              <a:t>Early</a:t>
            </a:r>
            <a:r>
              <a:rPr lang="es-ES" dirty="0"/>
              <a:t> </a:t>
            </a:r>
            <a:r>
              <a:rPr lang="es-ES" dirty="0" err="1"/>
              <a:t>Nineteenth</a:t>
            </a:r>
            <a:r>
              <a:rPr lang="es-ES" dirty="0"/>
              <a:t> </a:t>
            </a:r>
            <a:r>
              <a:rPr lang="es-ES" dirty="0" err="1"/>
              <a:t>century</a:t>
            </a:r>
            <a:r>
              <a:rPr lang="es-ES" dirty="0"/>
              <a:t> </a:t>
            </a:r>
            <a:br>
              <a:rPr lang="es-ES" dirty="0"/>
            </a:br>
            <a:r>
              <a:rPr lang="es-ES" b="1" dirty="0">
                <a:solidFill>
                  <a:srgbClr val="00B050"/>
                </a:solidFill>
              </a:rPr>
              <a:t>ADA LOVELACE </a:t>
            </a:r>
            <a:r>
              <a:rPr lang="es-ES" b="1" dirty="0">
                <a:solidFill>
                  <a:srgbClr val="00B050"/>
                </a:solidFill>
                <a:latin typeface="Showcard Gothic" pitchFamily="82"/>
                <a:cs typeface="Tahoma" pitchFamily="2"/>
              </a:rPr>
              <a:t> </a:t>
            </a:r>
            <a:r>
              <a:rPr lang="es-ES" dirty="0"/>
              <a:t>(London 1815 – 1852)</a:t>
            </a:r>
            <a:br>
              <a:rPr lang="es-ES" dirty="0"/>
            </a:br>
            <a:endParaRPr lang="es-ES" dirty="0"/>
          </a:p>
        </p:txBody>
      </p:sp>
      <p:sp>
        <p:nvSpPr>
          <p:cNvPr id="3" name="Marcador de contenido 2">
            <a:extLst>
              <a:ext uri="{FF2B5EF4-FFF2-40B4-BE49-F238E27FC236}">
                <a16:creationId xmlns:a16="http://schemas.microsoft.com/office/drawing/2014/main" id="{7AA6A5F0-08B2-4B6B-86BE-E497FF0E88C3}"/>
              </a:ext>
            </a:extLst>
          </p:cNvPr>
          <p:cNvSpPr>
            <a:spLocks noGrp="1"/>
          </p:cNvSpPr>
          <p:nvPr>
            <p:ph idx="1"/>
          </p:nvPr>
        </p:nvSpPr>
        <p:spPr>
          <a:xfrm>
            <a:off x="563411" y="1938527"/>
            <a:ext cx="7975678" cy="4715491"/>
          </a:xfrm>
        </p:spPr>
        <p:txBody>
          <a:bodyPr>
            <a:normAutofit/>
          </a:bodyPr>
          <a:lstStyle/>
          <a:p>
            <a:pPr lvl="0" algn="just">
              <a:lnSpc>
                <a:spcPct val="150000"/>
              </a:lnSpc>
              <a:spcBef>
                <a:spcPts val="0"/>
              </a:spcBef>
              <a:buNone/>
            </a:pPr>
            <a:r>
              <a:rPr lang="es-ES" sz="3200" dirty="0">
                <a:cs typeface="Tahoma" pitchFamily="2"/>
              </a:rPr>
              <a:t>   </a:t>
            </a:r>
            <a:r>
              <a:rPr lang="es-ES" sz="3200" dirty="0" err="1">
                <a:cs typeface="Tahoma" pitchFamily="2"/>
              </a:rPr>
              <a:t>She</a:t>
            </a:r>
            <a:r>
              <a:rPr lang="es-ES" sz="3200" dirty="0">
                <a:cs typeface="Tahoma" pitchFamily="2"/>
              </a:rPr>
              <a:t> </a:t>
            </a:r>
            <a:r>
              <a:rPr lang="es-ES" sz="3200" dirty="0" err="1">
                <a:cs typeface="Tahoma" pitchFamily="2"/>
              </a:rPr>
              <a:t>is</a:t>
            </a:r>
            <a:r>
              <a:rPr lang="es-ES" sz="3200" dirty="0">
                <a:cs typeface="Tahoma" pitchFamily="2"/>
              </a:rPr>
              <a:t> </a:t>
            </a:r>
            <a:r>
              <a:rPr lang="es-ES" sz="3200" dirty="0" err="1">
                <a:cs typeface="Tahoma" pitchFamily="2"/>
              </a:rPr>
              <a:t>considered</a:t>
            </a:r>
            <a:r>
              <a:rPr lang="es-ES" sz="3200" dirty="0">
                <a:cs typeface="Tahoma" pitchFamily="2"/>
              </a:rPr>
              <a:t> </a:t>
            </a:r>
            <a:r>
              <a:rPr lang="es-ES" sz="3200" dirty="0" err="1">
                <a:cs typeface="Tahoma" pitchFamily="2"/>
              </a:rPr>
              <a:t>the</a:t>
            </a:r>
            <a:r>
              <a:rPr lang="es-ES" sz="3200" dirty="0">
                <a:cs typeface="Tahoma" pitchFamily="2"/>
              </a:rPr>
              <a:t> </a:t>
            </a:r>
            <a:r>
              <a:rPr lang="es-ES" sz="3200" dirty="0" err="1">
                <a:cs typeface="Tahoma" pitchFamily="2"/>
              </a:rPr>
              <a:t>first</a:t>
            </a:r>
            <a:r>
              <a:rPr lang="es-ES" sz="3200" dirty="0">
                <a:cs typeface="Tahoma" pitchFamily="2"/>
              </a:rPr>
              <a:t> </a:t>
            </a:r>
            <a:r>
              <a:rPr lang="es-ES" sz="3200" dirty="0" err="1">
                <a:cs typeface="Tahoma" pitchFamily="2"/>
              </a:rPr>
              <a:t>computer</a:t>
            </a:r>
            <a:r>
              <a:rPr lang="es-ES" sz="3200" dirty="0">
                <a:cs typeface="Tahoma" pitchFamily="2"/>
              </a:rPr>
              <a:t> </a:t>
            </a:r>
            <a:r>
              <a:rPr lang="es-ES" sz="3200" dirty="0" err="1">
                <a:cs typeface="Tahoma" pitchFamily="2"/>
              </a:rPr>
              <a:t>programmer</a:t>
            </a:r>
            <a:r>
              <a:rPr lang="es-ES" sz="3200" dirty="0">
                <a:cs typeface="Tahoma" pitchFamily="2"/>
              </a:rPr>
              <a:t> in </a:t>
            </a:r>
            <a:r>
              <a:rPr lang="es-ES" sz="3200" dirty="0" err="1">
                <a:cs typeface="Tahoma" pitchFamily="2"/>
              </a:rPr>
              <a:t>history</a:t>
            </a:r>
            <a:r>
              <a:rPr lang="es-ES" sz="3200" dirty="0">
                <a:cs typeface="Tahoma" pitchFamily="2"/>
              </a:rPr>
              <a:t>. </a:t>
            </a:r>
            <a:r>
              <a:rPr lang="es-ES" sz="3200" dirty="0" err="1">
                <a:cs typeface="Tahoma" pitchFamily="2"/>
              </a:rPr>
              <a:t>She</a:t>
            </a:r>
            <a:r>
              <a:rPr lang="es-ES" sz="3200" dirty="0">
                <a:cs typeface="Tahoma" pitchFamily="2"/>
              </a:rPr>
              <a:t> </a:t>
            </a:r>
            <a:r>
              <a:rPr lang="es-ES" sz="3200" dirty="0" err="1">
                <a:cs typeface="Tahoma" pitchFamily="2"/>
              </a:rPr>
              <a:t>worked</a:t>
            </a:r>
            <a:r>
              <a:rPr lang="es-ES" sz="3200" dirty="0">
                <a:cs typeface="Tahoma" pitchFamily="2"/>
              </a:rPr>
              <a:t> </a:t>
            </a:r>
            <a:r>
              <a:rPr lang="es-ES" sz="3200" dirty="0" err="1">
                <a:cs typeface="Tahoma" pitchFamily="2"/>
              </a:rPr>
              <a:t>on</a:t>
            </a:r>
            <a:r>
              <a:rPr lang="es-ES" sz="3200" dirty="0">
                <a:cs typeface="Tahoma" pitchFamily="2"/>
              </a:rPr>
              <a:t> </a:t>
            </a:r>
            <a:r>
              <a:rPr lang="es-ES" sz="3200" dirty="0" err="1">
                <a:cs typeface="Tahoma" pitchFamily="2"/>
              </a:rPr>
              <a:t>the</a:t>
            </a:r>
            <a:r>
              <a:rPr lang="es-ES" sz="3200" dirty="0">
                <a:cs typeface="Tahoma" pitchFamily="2"/>
              </a:rPr>
              <a:t> </a:t>
            </a:r>
            <a:r>
              <a:rPr lang="es-ES" sz="3200" dirty="0" err="1">
                <a:cs typeface="Tahoma" pitchFamily="2"/>
              </a:rPr>
              <a:t>calculator</a:t>
            </a:r>
            <a:r>
              <a:rPr lang="es-ES" sz="3200" dirty="0">
                <a:cs typeface="Tahoma" pitchFamily="2"/>
              </a:rPr>
              <a:t> </a:t>
            </a:r>
            <a:r>
              <a:rPr lang="es-ES" sz="3200" dirty="0" err="1">
                <a:cs typeface="Tahoma" pitchFamily="2"/>
              </a:rPr>
              <a:t>called</a:t>
            </a:r>
            <a:r>
              <a:rPr lang="es-ES" sz="3200" dirty="0">
                <a:cs typeface="Tahoma" pitchFamily="2"/>
              </a:rPr>
              <a:t> </a:t>
            </a:r>
            <a:r>
              <a:rPr lang="es-ES" sz="3200" i="1" dirty="0" err="1">
                <a:cs typeface="Tahoma" pitchFamily="2"/>
              </a:rPr>
              <a:t>analytical</a:t>
            </a:r>
            <a:r>
              <a:rPr lang="es-ES" sz="3200" i="1" dirty="0">
                <a:cs typeface="Tahoma" pitchFamily="2"/>
              </a:rPr>
              <a:t> machine</a:t>
            </a:r>
            <a:r>
              <a:rPr lang="es-ES" sz="3200" dirty="0">
                <a:cs typeface="Tahoma" pitchFamily="2"/>
              </a:rPr>
              <a:t>. </a:t>
            </a:r>
            <a:r>
              <a:rPr lang="es-ES" sz="3200" dirty="0" err="1">
                <a:cs typeface="Tahoma" pitchFamily="2"/>
              </a:rPr>
              <a:t>The</a:t>
            </a:r>
            <a:r>
              <a:rPr lang="es-ES" sz="3200" dirty="0">
                <a:cs typeface="Tahoma" pitchFamily="2"/>
              </a:rPr>
              <a:t> US </a:t>
            </a:r>
            <a:r>
              <a:rPr lang="es-ES" sz="3200" dirty="0" err="1">
                <a:cs typeface="Tahoma" pitchFamily="2"/>
              </a:rPr>
              <a:t>Department</a:t>
            </a:r>
            <a:r>
              <a:rPr lang="es-ES" sz="3200" dirty="0">
                <a:cs typeface="Tahoma" pitchFamily="2"/>
              </a:rPr>
              <a:t> </a:t>
            </a:r>
            <a:r>
              <a:rPr lang="es-ES" sz="3200" dirty="0" err="1">
                <a:cs typeface="Tahoma" pitchFamily="2"/>
              </a:rPr>
              <a:t>of</a:t>
            </a:r>
            <a:r>
              <a:rPr lang="es-ES" sz="3200" dirty="0">
                <a:cs typeface="Tahoma" pitchFamily="2"/>
              </a:rPr>
              <a:t> Defense </a:t>
            </a:r>
            <a:r>
              <a:rPr lang="es-ES" sz="3200" dirty="0" err="1">
                <a:cs typeface="Tahoma" pitchFamily="2"/>
              </a:rPr>
              <a:t>called</a:t>
            </a:r>
            <a:r>
              <a:rPr lang="es-ES" sz="3200" dirty="0">
                <a:cs typeface="Tahoma" pitchFamily="2"/>
              </a:rPr>
              <a:t> "Ada" a </a:t>
            </a:r>
            <a:r>
              <a:rPr lang="es-ES" sz="3200" dirty="0" err="1">
                <a:cs typeface="Tahoma" pitchFamily="2"/>
              </a:rPr>
              <a:t>language</a:t>
            </a:r>
            <a:r>
              <a:rPr lang="es-ES" sz="3200" dirty="0">
                <a:cs typeface="Tahoma" pitchFamily="2"/>
              </a:rPr>
              <a:t> </a:t>
            </a:r>
            <a:r>
              <a:rPr lang="es-ES" sz="3200" dirty="0" err="1">
                <a:cs typeface="Tahoma" pitchFamily="2"/>
              </a:rPr>
              <a:t>programmer</a:t>
            </a:r>
            <a:r>
              <a:rPr lang="es-ES" sz="3200" dirty="0">
                <a:cs typeface="Tahoma" pitchFamily="2"/>
              </a:rPr>
              <a:t> in </a:t>
            </a:r>
            <a:r>
              <a:rPr lang="es-ES" sz="3200" dirty="0" err="1">
                <a:cs typeface="Tahoma" pitchFamily="2"/>
              </a:rPr>
              <a:t>her</a:t>
            </a:r>
            <a:r>
              <a:rPr lang="es-ES" sz="3200" dirty="0">
                <a:cs typeface="Tahoma" pitchFamily="2"/>
              </a:rPr>
              <a:t> honor.</a:t>
            </a:r>
          </a:p>
          <a:p>
            <a:endParaRPr lang="es-ES" dirty="0"/>
          </a:p>
        </p:txBody>
      </p:sp>
      <p:pic>
        <p:nvPicPr>
          <p:cNvPr id="4" name="Imagen 3">
            <a:extLst>
              <a:ext uri="{FF2B5EF4-FFF2-40B4-BE49-F238E27FC236}">
                <a16:creationId xmlns:a16="http://schemas.microsoft.com/office/drawing/2014/main" id="{E231E5F6-2C8F-47A6-829A-A0406124BCBE}"/>
              </a:ext>
            </a:extLst>
          </p:cNvPr>
          <p:cNvPicPr>
            <a:picLocks noChangeAspect="1"/>
          </p:cNvPicPr>
          <p:nvPr/>
        </p:nvPicPr>
        <p:blipFill>
          <a:blip r:embed="rId2">
            <a:lum/>
            <a:alphaModFix/>
          </a:blip>
          <a:srcRect/>
          <a:stretch>
            <a:fillRect/>
          </a:stretch>
        </p:blipFill>
        <p:spPr>
          <a:xfrm>
            <a:off x="9149300" y="2797798"/>
            <a:ext cx="2479289" cy="2698011"/>
          </a:xfrm>
          <a:prstGeom prst="rect">
            <a:avLst/>
          </a:prstGeom>
          <a:noFill/>
          <a:ln cap="flat">
            <a:noFill/>
          </a:ln>
        </p:spPr>
      </p:pic>
    </p:spTree>
    <p:extLst>
      <p:ext uri="{BB962C8B-B14F-4D97-AF65-F5344CB8AC3E}">
        <p14:creationId xmlns:p14="http://schemas.microsoft.com/office/powerpoint/2010/main" val="312680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EA8CDB9-A1B4-4204-8D94-B0A86E8CEBF4}"/>
              </a:ext>
            </a:extLst>
          </p:cNvPr>
          <p:cNvPicPr>
            <a:picLocks noChangeAspect="1"/>
          </p:cNvPicPr>
          <p:nvPr/>
        </p:nvPicPr>
        <p:blipFill>
          <a:blip r:embed="rId2"/>
          <a:stretch>
            <a:fillRect/>
          </a:stretch>
        </p:blipFill>
        <p:spPr>
          <a:xfrm>
            <a:off x="8155834" y="2127035"/>
            <a:ext cx="3894788" cy="3949504"/>
          </a:xfrm>
          <a:prstGeom prst="rect">
            <a:avLst/>
          </a:prstGeom>
        </p:spPr>
      </p:pic>
      <p:sp>
        <p:nvSpPr>
          <p:cNvPr id="2" name="Título 1">
            <a:extLst>
              <a:ext uri="{FF2B5EF4-FFF2-40B4-BE49-F238E27FC236}">
                <a16:creationId xmlns:a16="http://schemas.microsoft.com/office/drawing/2014/main" id="{C01382EE-334D-4B85-942D-105E4D323FFD}"/>
              </a:ext>
            </a:extLst>
          </p:cNvPr>
          <p:cNvSpPr>
            <a:spLocks noGrp="1"/>
          </p:cNvSpPr>
          <p:nvPr>
            <p:ph type="title"/>
          </p:nvPr>
        </p:nvSpPr>
        <p:spPr/>
        <p:txBody>
          <a:bodyPr/>
          <a:lstStyle/>
          <a:p>
            <a:r>
              <a:rPr lang="es-ES" dirty="0"/>
              <a:t>Late </a:t>
            </a:r>
            <a:r>
              <a:rPr lang="es-ES" dirty="0" err="1"/>
              <a:t>nineteenth</a:t>
            </a:r>
            <a:r>
              <a:rPr lang="es-ES" dirty="0"/>
              <a:t> </a:t>
            </a:r>
            <a:r>
              <a:rPr lang="es-ES" dirty="0" err="1"/>
              <a:t>century</a:t>
            </a:r>
            <a:endParaRPr lang="es-ES" dirty="0"/>
          </a:p>
        </p:txBody>
      </p:sp>
      <p:sp>
        <p:nvSpPr>
          <p:cNvPr id="3" name="Marcador de contenido 2">
            <a:extLst>
              <a:ext uri="{FF2B5EF4-FFF2-40B4-BE49-F238E27FC236}">
                <a16:creationId xmlns:a16="http://schemas.microsoft.com/office/drawing/2014/main" id="{12C3A804-BDE2-4802-849A-7E115DA1B8A4}"/>
              </a:ext>
            </a:extLst>
          </p:cNvPr>
          <p:cNvSpPr>
            <a:spLocks noGrp="1"/>
          </p:cNvSpPr>
          <p:nvPr>
            <p:ph idx="1"/>
          </p:nvPr>
        </p:nvSpPr>
        <p:spPr>
          <a:xfrm>
            <a:off x="1069848" y="2121408"/>
            <a:ext cx="8397709" cy="4050792"/>
          </a:xfrm>
        </p:spPr>
        <p:txBody>
          <a:bodyPr/>
          <a:lstStyle/>
          <a:p>
            <a:pPr marL="0" indent="0">
              <a:lnSpc>
                <a:spcPct val="100000"/>
              </a:lnSpc>
              <a:spcBef>
                <a:spcPts val="0"/>
              </a:spcBef>
              <a:buNone/>
            </a:pPr>
            <a:r>
              <a:rPr lang="en-GB" sz="4000" dirty="0"/>
              <a:t>James Barry became the first British woman to gain a medical qualification in 1812, passing as a man all her adult life. Barry was born </a:t>
            </a:r>
            <a:r>
              <a:rPr lang="en-GB" sz="4000" b="1" dirty="0">
                <a:solidFill>
                  <a:srgbClr val="00B050"/>
                </a:solidFill>
              </a:rPr>
              <a:t>Margaret Ann </a:t>
            </a:r>
            <a:r>
              <a:rPr lang="en-GB" sz="4000" b="1" dirty="0" err="1">
                <a:solidFill>
                  <a:srgbClr val="00B050"/>
                </a:solidFill>
              </a:rPr>
              <a:t>Bulkley</a:t>
            </a:r>
            <a:r>
              <a:rPr lang="en-GB" sz="4000" b="1" dirty="0">
                <a:solidFill>
                  <a:srgbClr val="00B050"/>
                </a:solidFill>
              </a:rPr>
              <a:t>.</a:t>
            </a:r>
            <a:endParaRPr lang="es-ES" sz="4000" b="1" dirty="0">
              <a:solidFill>
                <a:srgbClr val="00B050"/>
              </a:solidFill>
            </a:endParaRPr>
          </a:p>
          <a:p>
            <a:endParaRPr lang="es-ES" dirty="0"/>
          </a:p>
          <a:p>
            <a:endParaRPr lang="es-ES" dirty="0"/>
          </a:p>
        </p:txBody>
      </p:sp>
    </p:spTree>
    <p:extLst>
      <p:ext uri="{BB962C8B-B14F-4D97-AF65-F5344CB8AC3E}">
        <p14:creationId xmlns:p14="http://schemas.microsoft.com/office/powerpoint/2010/main" val="144196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E92B96-5FCD-4764-A001-32C414A793B5}"/>
              </a:ext>
            </a:extLst>
          </p:cNvPr>
          <p:cNvSpPr>
            <a:spLocks noGrp="1"/>
          </p:cNvSpPr>
          <p:nvPr>
            <p:ph type="title"/>
          </p:nvPr>
        </p:nvSpPr>
        <p:spPr>
          <a:xfrm>
            <a:off x="1069848" y="484632"/>
            <a:ext cx="7623986" cy="1609344"/>
          </a:xfrm>
        </p:spPr>
        <p:txBody>
          <a:bodyPr/>
          <a:lstStyle/>
          <a:p>
            <a:r>
              <a:rPr lang="es-ES" b="1" dirty="0">
                <a:solidFill>
                  <a:srgbClr val="00B050"/>
                </a:solidFill>
              </a:rPr>
              <a:t>Marie </a:t>
            </a:r>
            <a:r>
              <a:rPr lang="es-ES" b="1" dirty="0" err="1">
                <a:solidFill>
                  <a:srgbClr val="00B050"/>
                </a:solidFill>
              </a:rPr>
              <a:t>curie</a:t>
            </a:r>
            <a:r>
              <a:rPr lang="es-ES" b="1" dirty="0">
                <a:solidFill>
                  <a:srgbClr val="00B050"/>
                </a:solidFill>
              </a:rPr>
              <a:t> </a:t>
            </a:r>
          </a:p>
        </p:txBody>
      </p:sp>
      <p:sp>
        <p:nvSpPr>
          <p:cNvPr id="3" name="Marcador de contenido 2">
            <a:extLst>
              <a:ext uri="{FF2B5EF4-FFF2-40B4-BE49-F238E27FC236}">
                <a16:creationId xmlns:a16="http://schemas.microsoft.com/office/drawing/2014/main" id="{FC0DE5E7-13F1-42BF-9923-4505A8E19014}"/>
              </a:ext>
            </a:extLst>
          </p:cNvPr>
          <p:cNvSpPr>
            <a:spLocks noGrp="1"/>
          </p:cNvSpPr>
          <p:nvPr>
            <p:ph idx="1"/>
          </p:nvPr>
        </p:nvSpPr>
        <p:spPr>
          <a:xfrm>
            <a:off x="832182" y="2093976"/>
            <a:ext cx="10058400" cy="4050792"/>
          </a:xfrm>
        </p:spPr>
        <p:txBody>
          <a:bodyPr>
            <a:noAutofit/>
          </a:bodyPr>
          <a:lstStyle/>
          <a:p>
            <a:pPr>
              <a:spcBef>
                <a:spcPts val="0"/>
              </a:spcBef>
            </a:pPr>
            <a:r>
              <a:rPr lang="es-ES" sz="2800" dirty="0" err="1"/>
              <a:t>She</a:t>
            </a:r>
            <a:r>
              <a:rPr lang="es-ES" sz="2800" dirty="0"/>
              <a:t> </a:t>
            </a:r>
            <a:r>
              <a:rPr lang="es-ES" sz="2800" dirty="0" err="1"/>
              <a:t>was</a:t>
            </a:r>
            <a:r>
              <a:rPr lang="es-ES" sz="2800" dirty="0"/>
              <a:t> </a:t>
            </a:r>
            <a:r>
              <a:rPr lang="es-ES" sz="2800" dirty="0" err="1"/>
              <a:t>born</a:t>
            </a:r>
            <a:r>
              <a:rPr lang="es-ES" sz="2800" dirty="0"/>
              <a:t> in 1867 in </a:t>
            </a:r>
            <a:r>
              <a:rPr lang="es-ES" sz="2800" dirty="0" err="1"/>
              <a:t>Poland</a:t>
            </a:r>
            <a:r>
              <a:rPr lang="es-ES" sz="2800" dirty="0"/>
              <a:t> and </a:t>
            </a:r>
            <a:r>
              <a:rPr lang="es-ES" sz="2800" dirty="0" err="1"/>
              <a:t>died</a:t>
            </a:r>
            <a:r>
              <a:rPr lang="es-ES" sz="2800" dirty="0"/>
              <a:t> in 1934.</a:t>
            </a:r>
          </a:p>
          <a:p>
            <a:pPr marL="0" indent="0">
              <a:spcBef>
                <a:spcPts val="0"/>
              </a:spcBef>
              <a:buNone/>
            </a:pPr>
            <a:endParaRPr lang="es-ES" sz="2800" dirty="0"/>
          </a:p>
          <a:p>
            <a:pPr>
              <a:spcBef>
                <a:spcPts val="0"/>
              </a:spcBef>
            </a:pPr>
            <a:r>
              <a:rPr lang="es-ES" sz="2800" dirty="0" err="1"/>
              <a:t>She</a:t>
            </a:r>
            <a:r>
              <a:rPr lang="es-ES" sz="2800" dirty="0"/>
              <a:t> </a:t>
            </a:r>
            <a:r>
              <a:rPr lang="es-ES" sz="2800" dirty="0" err="1"/>
              <a:t>was</a:t>
            </a:r>
            <a:r>
              <a:rPr lang="es-ES" sz="2800" dirty="0"/>
              <a:t> </a:t>
            </a:r>
            <a:r>
              <a:rPr lang="es-ES" sz="2800" dirty="0" err="1"/>
              <a:t>one</a:t>
            </a:r>
            <a:r>
              <a:rPr lang="es-ES" sz="2800" dirty="0"/>
              <a:t> </a:t>
            </a:r>
            <a:r>
              <a:rPr lang="es-ES" sz="2800" dirty="0" err="1"/>
              <a:t>of</a:t>
            </a:r>
            <a:r>
              <a:rPr lang="es-ES" sz="2800" dirty="0"/>
              <a:t> </a:t>
            </a:r>
            <a:r>
              <a:rPr lang="es-ES" sz="2800" dirty="0" err="1"/>
              <a:t>the</a:t>
            </a:r>
            <a:r>
              <a:rPr lang="es-ES" sz="2800" dirty="0"/>
              <a:t> </a:t>
            </a:r>
            <a:r>
              <a:rPr lang="es-ES" sz="2800" dirty="0" err="1"/>
              <a:t>pioneer</a:t>
            </a:r>
            <a:r>
              <a:rPr lang="es-ES" sz="2800" dirty="0"/>
              <a:t> </a:t>
            </a:r>
            <a:r>
              <a:rPr lang="es-ES" sz="2800" dirty="0" err="1"/>
              <a:t>scientist</a:t>
            </a:r>
            <a:r>
              <a:rPr lang="es-ES" sz="2800" dirty="0"/>
              <a:t> </a:t>
            </a:r>
            <a:r>
              <a:rPr lang="es-ES" sz="2800" dirty="0" err="1"/>
              <a:t>woman</a:t>
            </a:r>
            <a:r>
              <a:rPr lang="es-ES" sz="2800" dirty="0"/>
              <a:t> </a:t>
            </a:r>
          </a:p>
          <a:p>
            <a:pPr marL="0" indent="0">
              <a:spcBef>
                <a:spcPts val="0"/>
              </a:spcBef>
              <a:buNone/>
            </a:pPr>
            <a:r>
              <a:rPr lang="es-ES" sz="2800" dirty="0"/>
              <a:t>in </a:t>
            </a:r>
            <a:r>
              <a:rPr lang="es-ES" sz="2800" dirty="0" err="1"/>
              <a:t>the</a:t>
            </a:r>
            <a:r>
              <a:rPr lang="es-ES" sz="2800" dirty="0"/>
              <a:t> </a:t>
            </a:r>
            <a:r>
              <a:rPr lang="es-ES" sz="2800" dirty="0" err="1"/>
              <a:t>study</a:t>
            </a:r>
            <a:r>
              <a:rPr lang="es-ES" sz="2800" dirty="0"/>
              <a:t> </a:t>
            </a:r>
            <a:r>
              <a:rPr lang="es-ES" sz="2800" dirty="0" err="1"/>
              <a:t>of</a:t>
            </a:r>
            <a:r>
              <a:rPr lang="es-ES" sz="2800" dirty="0"/>
              <a:t> </a:t>
            </a:r>
            <a:r>
              <a:rPr lang="es-ES" sz="2800" dirty="0" err="1"/>
              <a:t>radiation</a:t>
            </a:r>
            <a:r>
              <a:rPr lang="es-ES" sz="2800" dirty="0"/>
              <a:t>.</a:t>
            </a:r>
          </a:p>
          <a:p>
            <a:r>
              <a:rPr lang="es-ES" sz="2800" dirty="0" err="1"/>
              <a:t>She</a:t>
            </a:r>
            <a:r>
              <a:rPr lang="es-ES" sz="2800" dirty="0"/>
              <a:t> </a:t>
            </a:r>
            <a:r>
              <a:rPr lang="es-ES" sz="2800" dirty="0" err="1"/>
              <a:t>discovered</a:t>
            </a:r>
            <a:r>
              <a:rPr lang="es-ES" sz="2800" dirty="0"/>
              <a:t> </a:t>
            </a:r>
            <a:r>
              <a:rPr lang="es-ES" sz="2800" dirty="0" err="1"/>
              <a:t>the</a:t>
            </a:r>
            <a:r>
              <a:rPr lang="es-ES" sz="2800" dirty="0"/>
              <a:t> radio and </a:t>
            </a:r>
            <a:r>
              <a:rPr lang="es-ES" sz="2800" dirty="0" err="1"/>
              <a:t>the</a:t>
            </a:r>
            <a:r>
              <a:rPr lang="es-ES" sz="2800" dirty="0"/>
              <a:t> </a:t>
            </a:r>
            <a:r>
              <a:rPr lang="es-ES" sz="2800" dirty="0" err="1"/>
              <a:t>polonium</a:t>
            </a:r>
            <a:r>
              <a:rPr lang="es-ES" sz="2800" dirty="0"/>
              <a:t>.</a:t>
            </a:r>
          </a:p>
          <a:p>
            <a:r>
              <a:rPr lang="es-ES" sz="2800" dirty="0" err="1"/>
              <a:t>She</a:t>
            </a:r>
            <a:r>
              <a:rPr lang="es-ES" sz="2800" dirty="0"/>
              <a:t> </a:t>
            </a:r>
            <a:r>
              <a:rPr lang="es-ES" sz="2800" dirty="0" err="1"/>
              <a:t>was</a:t>
            </a:r>
            <a:r>
              <a:rPr lang="es-ES" sz="2800" dirty="0"/>
              <a:t> </a:t>
            </a:r>
            <a:r>
              <a:rPr lang="es-ES" sz="2800" dirty="0" err="1"/>
              <a:t>the</a:t>
            </a:r>
            <a:r>
              <a:rPr lang="es-ES" sz="2800" dirty="0"/>
              <a:t> </a:t>
            </a:r>
            <a:r>
              <a:rPr lang="es-ES" sz="2800" dirty="0" err="1"/>
              <a:t>first</a:t>
            </a:r>
            <a:r>
              <a:rPr lang="es-ES" sz="2800" dirty="0"/>
              <a:t> </a:t>
            </a:r>
            <a:r>
              <a:rPr lang="es-ES" sz="2800" dirty="0" err="1"/>
              <a:t>woman</a:t>
            </a:r>
            <a:r>
              <a:rPr lang="es-ES" sz="2800" dirty="0"/>
              <a:t> </a:t>
            </a:r>
            <a:r>
              <a:rPr lang="es-ES" sz="2800" dirty="0" err="1"/>
              <a:t>to</a:t>
            </a:r>
            <a:r>
              <a:rPr lang="es-ES" sz="2800" dirty="0"/>
              <a:t> </a:t>
            </a:r>
            <a:r>
              <a:rPr lang="es-ES" sz="2800" dirty="0" err="1"/>
              <a:t>receive</a:t>
            </a:r>
            <a:r>
              <a:rPr lang="es-ES" sz="2800" dirty="0"/>
              <a:t> </a:t>
            </a:r>
            <a:r>
              <a:rPr lang="es-ES" sz="2800" dirty="0" err="1"/>
              <a:t>two</a:t>
            </a:r>
            <a:r>
              <a:rPr lang="es-ES" sz="2800" dirty="0"/>
              <a:t> Nobel </a:t>
            </a:r>
            <a:r>
              <a:rPr lang="es-ES" sz="2800" dirty="0" err="1"/>
              <a:t>Prizes</a:t>
            </a:r>
            <a:r>
              <a:rPr lang="es-ES" sz="2800" dirty="0"/>
              <a:t> in </a:t>
            </a:r>
            <a:r>
              <a:rPr lang="es-ES" sz="2800" dirty="0" err="1"/>
              <a:t>different</a:t>
            </a:r>
            <a:r>
              <a:rPr lang="es-ES" sz="2800" dirty="0"/>
              <a:t> </a:t>
            </a:r>
            <a:r>
              <a:rPr lang="es-ES" sz="2800" dirty="0" err="1"/>
              <a:t>categories</a:t>
            </a:r>
            <a:r>
              <a:rPr lang="es-ES" sz="2800" dirty="0"/>
              <a:t>: </a:t>
            </a:r>
            <a:r>
              <a:rPr lang="es-ES" sz="2800" dirty="0" err="1"/>
              <a:t>Physics</a:t>
            </a:r>
            <a:r>
              <a:rPr lang="es-ES" sz="2800" dirty="0"/>
              <a:t> (1903) and </a:t>
            </a:r>
            <a:r>
              <a:rPr lang="es-ES" sz="2800" dirty="0" err="1"/>
              <a:t>Chemistry</a:t>
            </a:r>
            <a:r>
              <a:rPr lang="es-ES" sz="2800" dirty="0"/>
              <a:t> (1911)</a:t>
            </a:r>
          </a:p>
          <a:p>
            <a:pPr lvl="0" algn="just" hangingPunct="0">
              <a:defRPr sz="1800" b="0" i="0" u="none" strike="noStrike" kern="0" cap="none" spc="0" baseline="0">
                <a:solidFill>
                  <a:srgbClr val="000000"/>
                </a:solidFill>
                <a:uFillTx/>
              </a:defRPr>
            </a:pPr>
            <a:r>
              <a:rPr lang="es-ES" sz="2800" dirty="0" err="1"/>
              <a:t>His</a:t>
            </a:r>
            <a:r>
              <a:rPr lang="es-ES" sz="2800" dirty="0"/>
              <a:t> </a:t>
            </a:r>
            <a:r>
              <a:rPr lang="es-ES" sz="2800" dirty="0" err="1"/>
              <a:t>eldest</a:t>
            </a:r>
            <a:r>
              <a:rPr lang="es-ES" sz="2800" dirty="0"/>
              <a:t> </a:t>
            </a:r>
            <a:r>
              <a:rPr lang="es-ES" sz="2800" dirty="0" err="1"/>
              <a:t>daughter</a:t>
            </a:r>
            <a:r>
              <a:rPr lang="es-ES" sz="2800" dirty="0"/>
              <a:t>, </a:t>
            </a:r>
            <a:r>
              <a:rPr lang="es-ES" sz="2800" b="1" dirty="0" err="1">
                <a:solidFill>
                  <a:srgbClr val="00B050"/>
                </a:solidFill>
              </a:rPr>
              <a:t>Irène</a:t>
            </a:r>
            <a:r>
              <a:rPr lang="es-ES" sz="2800" b="1" dirty="0">
                <a:solidFill>
                  <a:srgbClr val="00B050"/>
                </a:solidFill>
              </a:rPr>
              <a:t> Curie-Joliot</a:t>
            </a:r>
            <a:r>
              <a:rPr lang="es-ES" sz="2800" dirty="0"/>
              <a:t>, </a:t>
            </a:r>
            <a:r>
              <a:rPr lang="es-ES" sz="2800" dirty="0" err="1"/>
              <a:t>also</a:t>
            </a:r>
            <a:r>
              <a:rPr lang="es-ES" sz="2800" dirty="0"/>
              <a:t> </a:t>
            </a:r>
            <a:r>
              <a:rPr lang="es-ES" sz="2800" dirty="0" err="1"/>
              <a:t>dedicated</a:t>
            </a:r>
            <a:r>
              <a:rPr lang="es-ES" sz="2800" dirty="0"/>
              <a:t> </a:t>
            </a:r>
            <a:r>
              <a:rPr lang="es-ES" sz="2800" dirty="0" err="1"/>
              <a:t>her</a:t>
            </a:r>
            <a:r>
              <a:rPr lang="es-ES" sz="2800" dirty="0"/>
              <a:t> </a:t>
            </a:r>
            <a:r>
              <a:rPr lang="es-ES" sz="2800" dirty="0" err="1"/>
              <a:t>life</a:t>
            </a:r>
            <a:r>
              <a:rPr lang="es-ES" sz="2800" dirty="0"/>
              <a:t> </a:t>
            </a:r>
            <a:r>
              <a:rPr lang="es-ES" sz="2800" dirty="0" err="1"/>
              <a:t>to</a:t>
            </a:r>
            <a:r>
              <a:rPr lang="es-ES" sz="2800" dirty="0"/>
              <a:t> </a:t>
            </a:r>
            <a:r>
              <a:rPr lang="es-ES" sz="2800" dirty="0" err="1"/>
              <a:t>Science</a:t>
            </a:r>
            <a:r>
              <a:rPr lang="es-ES" sz="2800" dirty="0"/>
              <a:t> and, </a:t>
            </a:r>
            <a:r>
              <a:rPr lang="es-ES" sz="2800" dirty="0" err="1"/>
              <a:t>like</a:t>
            </a:r>
            <a:r>
              <a:rPr lang="es-ES" sz="2800" dirty="0"/>
              <a:t> </a:t>
            </a:r>
            <a:r>
              <a:rPr lang="es-ES" sz="2800" dirty="0" err="1"/>
              <a:t>her</a:t>
            </a:r>
            <a:r>
              <a:rPr lang="es-ES" sz="2800" dirty="0"/>
              <a:t> </a:t>
            </a:r>
            <a:r>
              <a:rPr lang="es-ES" sz="2800" dirty="0" err="1"/>
              <a:t>mother</a:t>
            </a:r>
            <a:r>
              <a:rPr lang="es-ES" sz="2800" dirty="0"/>
              <a:t>, won a Nobel </a:t>
            </a:r>
            <a:r>
              <a:rPr lang="es-ES" sz="2800" dirty="0" err="1"/>
              <a:t>Prize</a:t>
            </a:r>
            <a:r>
              <a:rPr lang="es-ES" sz="2800" dirty="0"/>
              <a:t> in </a:t>
            </a:r>
            <a:r>
              <a:rPr lang="es-ES" sz="2800" dirty="0" err="1"/>
              <a:t>Chemistry</a:t>
            </a:r>
            <a:r>
              <a:rPr lang="es-ES" sz="2800" dirty="0"/>
              <a:t> (1935) </a:t>
            </a:r>
            <a:r>
              <a:rPr lang="es-ES" sz="2800" dirty="0" err="1"/>
              <a:t>for</a:t>
            </a:r>
            <a:r>
              <a:rPr lang="es-ES" sz="2800" dirty="0"/>
              <a:t> </a:t>
            </a:r>
            <a:r>
              <a:rPr lang="es-ES" sz="2800" dirty="0" err="1"/>
              <a:t>her</a:t>
            </a:r>
            <a:r>
              <a:rPr lang="es-ES" sz="2800" dirty="0"/>
              <a:t> </a:t>
            </a:r>
            <a:r>
              <a:rPr lang="es-ES" sz="2800" dirty="0" err="1"/>
              <a:t>research</a:t>
            </a:r>
            <a:r>
              <a:rPr lang="es-ES" sz="2800" dirty="0"/>
              <a:t>.</a:t>
            </a:r>
          </a:p>
        </p:txBody>
      </p:sp>
      <p:pic>
        <p:nvPicPr>
          <p:cNvPr id="4" name="Imagen 3" descr="download.jpg">
            <a:extLst>
              <a:ext uri="{FF2B5EF4-FFF2-40B4-BE49-F238E27FC236}">
                <a16:creationId xmlns:a16="http://schemas.microsoft.com/office/drawing/2014/main" id="{C237504B-5EC7-44CD-834E-CB877F9A2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460" y="690780"/>
            <a:ext cx="2964146" cy="3663171"/>
          </a:xfrm>
          <a:prstGeom prst="rect">
            <a:avLst/>
          </a:prstGeom>
        </p:spPr>
      </p:pic>
    </p:spTree>
    <p:extLst>
      <p:ext uri="{BB962C8B-B14F-4D97-AF65-F5344CB8AC3E}">
        <p14:creationId xmlns:p14="http://schemas.microsoft.com/office/powerpoint/2010/main" val="24571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660B6-F4DD-4011-8DC3-84C372996931}"/>
              </a:ext>
            </a:extLst>
          </p:cNvPr>
          <p:cNvSpPr>
            <a:spLocks noGrp="1"/>
          </p:cNvSpPr>
          <p:nvPr>
            <p:ph type="title"/>
          </p:nvPr>
        </p:nvSpPr>
        <p:spPr/>
        <p:txBody>
          <a:bodyPr/>
          <a:lstStyle/>
          <a:p>
            <a:pPr algn="ctr"/>
            <a:r>
              <a:rPr lang="es-ES" dirty="0" err="1"/>
              <a:t>TwentIEth</a:t>
            </a:r>
            <a:r>
              <a:rPr lang="es-ES" dirty="0"/>
              <a:t> </a:t>
            </a:r>
            <a:r>
              <a:rPr lang="es-ES" dirty="0" err="1"/>
              <a:t>century</a:t>
            </a:r>
            <a:r>
              <a:rPr lang="es-ES" dirty="0"/>
              <a:t>:</a:t>
            </a:r>
            <a:br>
              <a:rPr lang="es-ES" dirty="0"/>
            </a:br>
            <a:r>
              <a:rPr lang="es-ES" b="1" dirty="0">
                <a:solidFill>
                  <a:srgbClr val="00B050"/>
                </a:solidFill>
              </a:rPr>
              <a:t>ROSALIND FRANKLIN</a:t>
            </a:r>
          </a:p>
        </p:txBody>
      </p:sp>
      <p:sp>
        <p:nvSpPr>
          <p:cNvPr id="3" name="Marcador de contenido 2">
            <a:extLst>
              <a:ext uri="{FF2B5EF4-FFF2-40B4-BE49-F238E27FC236}">
                <a16:creationId xmlns:a16="http://schemas.microsoft.com/office/drawing/2014/main" id="{7C472E29-B323-4C85-A86C-6DE753F87958}"/>
              </a:ext>
            </a:extLst>
          </p:cNvPr>
          <p:cNvSpPr>
            <a:spLocks noGrp="1"/>
          </p:cNvSpPr>
          <p:nvPr>
            <p:ph idx="1"/>
          </p:nvPr>
        </p:nvSpPr>
        <p:spPr>
          <a:xfrm>
            <a:off x="915104" y="2322576"/>
            <a:ext cx="8088220" cy="4050792"/>
          </a:xfrm>
        </p:spPr>
        <p:txBody>
          <a:bodyPr/>
          <a:lstStyle/>
          <a:p>
            <a:pPr algn="just"/>
            <a:r>
              <a:rPr lang="en-US" sz="3600" b="1" dirty="0"/>
              <a:t>Rosalind Elsie Franklin  </a:t>
            </a:r>
            <a:r>
              <a:rPr lang="en-US" sz="3600" dirty="0"/>
              <a:t>(London, 1920-1958) was an English chemist and crystallographer, responsible for important contributions to the understanding of DNA structure. </a:t>
            </a:r>
            <a:endParaRPr lang="en-US" sz="3600" dirty="0">
              <a:solidFill>
                <a:srgbClr val="222222"/>
              </a:solidFill>
              <a:highlight>
                <a:srgbClr val="FFFFFF"/>
              </a:highlight>
            </a:endParaRPr>
          </a:p>
          <a:p>
            <a:endParaRPr lang="es-ES" dirty="0"/>
          </a:p>
        </p:txBody>
      </p:sp>
      <p:pic>
        <p:nvPicPr>
          <p:cNvPr id="4" name="Google Shape;111;p20">
            <a:extLst>
              <a:ext uri="{FF2B5EF4-FFF2-40B4-BE49-F238E27FC236}">
                <a16:creationId xmlns:a16="http://schemas.microsoft.com/office/drawing/2014/main" id="{CE29C9BB-7481-4F17-804D-361B4D780D8F}"/>
              </a:ext>
            </a:extLst>
          </p:cNvPr>
          <p:cNvPicPr preferRelativeResize="0"/>
          <p:nvPr/>
        </p:nvPicPr>
        <p:blipFill>
          <a:blip r:embed="rId2">
            <a:alphaModFix/>
          </a:blip>
          <a:stretch>
            <a:fillRect/>
          </a:stretch>
        </p:blipFill>
        <p:spPr>
          <a:xfrm>
            <a:off x="9003323" y="2778427"/>
            <a:ext cx="2940147" cy="3115936"/>
          </a:xfrm>
          <a:prstGeom prst="rect">
            <a:avLst/>
          </a:prstGeom>
          <a:noFill/>
          <a:ln>
            <a:noFill/>
          </a:ln>
        </p:spPr>
      </p:pic>
    </p:spTree>
    <p:extLst>
      <p:ext uri="{BB962C8B-B14F-4D97-AF65-F5344CB8AC3E}">
        <p14:creationId xmlns:p14="http://schemas.microsoft.com/office/powerpoint/2010/main" val="9077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9C1C2A-ECCF-48C9-9325-C64CE7CC9360}"/>
              </a:ext>
            </a:extLst>
          </p:cNvPr>
          <p:cNvSpPr>
            <a:spLocks noGrp="1"/>
          </p:cNvSpPr>
          <p:nvPr>
            <p:ph type="title"/>
          </p:nvPr>
        </p:nvSpPr>
        <p:spPr/>
        <p:txBody>
          <a:bodyPr/>
          <a:lstStyle/>
          <a:p>
            <a:r>
              <a:rPr lang="es-ES" b="1" dirty="0">
                <a:solidFill>
                  <a:srgbClr val="00B050"/>
                </a:solidFill>
              </a:rPr>
              <a:t>Valerie jane </a:t>
            </a:r>
            <a:r>
              <a:rPr lang="es-ES" b="1" dirty="0" err="1">
                <a:solidFill>
                  <a:srgbClr val="00B050"/>
                </a:solidFill>
              </a:rPr>
              <a:t>goodall</a:t>
            </a:r>
            <a:endParaRPr lang="es-ES" b="1" dirty="0">
              <a:solidFill>
                <a:srgbClr val="00B050"/>
              </a:solidFill>
            </a:endParaRPr>
          </a:p>
        </p:txBody>
      </p:sp>
      <p:sp>
        <p:nvSpPr>
          <p:cNvPr id="3" name="Marcador de contenido 2">
            <a:extLst>
              <a:ext uri="{FF2B5EF4-FFF2-40B4-BE49-F238E27FC236}">
                <a16:creationId xmlns:a16="http://schemas.microsoft.com/office/drawing/2014/main" id="{1BCA77CE-ED5D-4877-8C1A-319222131727}"/>
              </a:ext>
            </a:extLst>
          </p:cNvPr>
          <p:cNvSpPr>
            <a:spLocks noGrp="1"/>
          </p:cNvSpPr>
          <p:nvPr>
            <p:ph idx="1"/>
          </p:nvPr>
        </p:nvSpPr>
        <p:spPr>
          <a:xfrm>
            <a:off x="718155" y="1881498"/>
            <a:ext cx="10058400" cy="4050792"/>
          </a:xfrm>
        </p:spPr>
        <p:txBody>
          <a:bodyPr/>
          <a:lstStyle/>
          <a:p>
            <a:pPr algn="just">
              <a:lnSpc>
                <a:spcPct val="150000"/>
              </a:lnSpc>
              <a:spcBef>
                <a:spcPts val="0"/>
              </a:spcBef>
            </a:pPr>
            <a:r>
              <a:rPr lang="es-ES" sz="2800" b="1" dirty="0"/>
              <a:t>Valerie Jane Morris-Goodall </a:t>
            </a:r>
            <a:r>
              <a:rPr lang="es-ES" sz="2800" dirty="0" err="1"/>
              <a:t>was</a:t>
            </a:r>
            <a:r>
              <a:rPr lang="es-ES" sz="2800" dirty="0"/>
              <a:t> </a:t>
            </a:r>
            <a:r>
              <a:rPr lang="es-ES" sz="2800" dirty="0" err="1"/>
              <a:t>born</a:t>
            </a:r>
            <a:r>
              <a:rPr lang="es-ES" sz="2800" dirty="0"/>
              <a:t> in London in 1934. </a:t>
            </a:r>
            <a:r>
              <a:rPr lang="es-ES" sz="2800" dirty="0" err="1"/>
              <a:t>She</a:t>
            </a:r>
            <a:r>
              <a:rPr lang="es-ES" sz="2800" dirty="0"/>
              <a:t> </a:t>
            </a:r>
            <a:r>
              <a:rPr lang="es-ES" sz="2800" dirty="0" err="1"/>
              <a:t>studied</a:t>
            </a:r>
            <a:r>
              <a:rPr lang="es-ES" sz="2800" dirty="0"/>
              <a:t> </a:t>
            </a:r>
            <a:r>
              <a:rPr lang="es-ES" sz="2800" dirty="0" err="1"/>
              <a:t>the</a:t>
            </a:r>
            <a:r>
              <a:rPr lang="es-ES" sz="2800" dirty="0"/>
              <a:t> use </a:t>
            </a:r>
            <a:r>
              <a:rPr lang="es-ES" sz="2800" dirty="0" err="1"/>
              <a:t>of</a:t>
            </a:r>
            <a:r>
              <a:rPr lang="es-ES" sz="2800" dirty="0"/>
              <a:t> </a:t>
            </a:r>
            <a:r>
              <a:rPr lang="es-ES" sz="2800" dirty="0" err="1"/>
              <a:t>tools</a:t>
            </a:r>
            <a:r>
              <a:rPr lang="es-ES" sz="2800" dirty="0"/>
              <a:t> in </a:t>
            </a:r>
            <a:r>
              <a:rPr lang="es-ES" sz="2800" dirty="0" err="1"/>
              <a:t>chimpanzees</a:t>
            </a:r>
            <a:r>
              <a:rPr lang="es-ES" sz="2800" dirty="0"/>
              <a:t>. In 2003, </a:t>
            </a:r>
            <a:r>
              <a:rPr lang="es-ES" sz="2800" dirty="0" err="1"/>
              <a:t>she</a:t>
            </a:r>
            <a:r>
              <a:rPr lang="es-ES" sz="2800" dirty="0"/>
              <a:t> won </a:t>
            </a:r>
            <a:r>
              <a:rPr lang="es-ES" sz="2800" dirty="0" err="1"/>
              <a:t>the</a:t>
            </a:r>
            <a:r>
              <a:rPr lang="es-ES" sz="2800" dirty="0"/>
              <a:t> Price Príncipe De Asturias </a:t>
            </a:r>
            <a:r>
              <a:rPr lang="es-ES" sz="2800" dirty="0" err="1"/>
              <a:t>because</a:t>
            </a:r>
            <a:r>
              <a:rPr lang="es-ES" sz="2800" dirty="0"/>
              <a:t> </a:t>
            </a:r>
            <a:r>
              <a:rPr lang="es-ES" sz="2800" dirty="0" err="1"/>
              <a:t>of</a:t>
            </a:r>
            <a:r>
              <a:rPr lang="es-ES" sz="2800" dirty="0"/>
              <a:t> </a:t>
            </a:r>
            <a:r>
              <a:rPr lang="es-ES" sz="2800" dirty="0" err="1"/>
              <a:t>her</a:t>
            </a:r>
            <a:r>
              <a:rPr lang="es-ES" sz="2800" dirty="0"/>
              <a:t> </a:t>
            </a:r>
            <a:r>
              <a:rPr lang="es-ES" sz="2800" dirty="0" err="1"/>
              <a:t>scientific</a:t>
            </a:r>
            <a:r>
              <a:rPr lang="es-ES" sz="2800" dirty="0"/>
              <a:t> and </a:t>
            </a:r>
            <a:r>
              <a:rPr lang="es-ES" sz="2800" dirty="0" err="1"/>
              <a:t>technological</a:t>
            </a:r>
            <a:r>
              <a:rPr lang="es-ES" sz="2800" dirty="0"/>
              <a:t> </a:t>
            </a:r>
            <a:r>
              <a:rPr lang="es-ES" sz="2800" dirty="0" err="1"/>
              <a:t>investigation</a:t>
            </a:r>
            <a:r>
              <a:rPr lang="es-ES" sz="2800" dirty="0"/>
              <a:t>.</a:t>
            </a:r>
          </a:p>
          <a:p>
            <a:endParaRPr lang="es-ES" dirty="0"/>
          </a:p>
        </p:txBody>
      </p:sp>
      <p:pic>
        <p:nvPicPr>
          <p:cNvPr id="4" name="Imagen 3">
            <a:extLst>
              <a:ext uri="{FF2B5EF4-FFF2-40B4-BE49-F238E27FC236}">
                <a16:creationId xmlns:a16="http://schemas.microsoft.com/office/drawing/2014/main" id="{D7A783FB-894C-4AC9-8088-5A5A5FD1EF30}"/>
              </a:ext>
            </a:extLst>
          </p:cNvPr>
          <p:cNvPicPr>
            <a:picLocks noChangeAspect="1"/>
          </p:cNvPicPr>
          <p:nvPr/>
        </p:nvPicPr>
        <p:blipFill rotWithShape="1">
          <a:blip r:embed="rId2">
            <a:extLst>
              <a:ext uri="{28A0092B-C50C-407E-A947-70E740481C1C}">
                <a14:useLocalDpi xmlns:a14="http://schemas.microsoft.com/office/drawing/2010/main" val="0"/>
              </a:ext>
            </a:extLst>
          </a:blip>
          <a:srcRect t="17100"/>
          <a:stretch/>
        </p:blipFill>
        <p:spPr>
          <a:xfrm>
            <a:off x="7874259" y="3906894"/>
            <a:ext cx="3448908" cy="2466474"/>
          </a:xfrm>
          <a:prstGeom prst="rect">
            <a:avLst/>
          </a:prstGeom>
        </p:spPr>
      </p:pic>
    </p:spTree>
    <p:extLst>
      <p:ext uri="{BB962C8B-B14F-4D97-AF65-F5344CB8AC3E}">
        <p14:creationId xmlns:p14="http://schemas.microsoft.com/office/powerpoint/2010/main" val="153724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D5AA6-57F7-4A2F-8559-07F364E633CF}"/>
              </a:ext>
            </a:extLst>
          </p:cNvPr>
          <p:cNvSpPr>
            <a:spLocks noGrp="1"/>
          </p:cNvSpPr>
          <p:nvPr>
            <p:ph type="title"/>
          </p:nvPr>
        </p:nvSpPr>
        <p:spPr/>
        <p:txBody>
          <a:bodyPr/>
          <a:lstStyle/>
          <a:p>
            <a:r>
              <a:rPr lang="es-ES" b="1" dirty="0">
                <a:solidFill>
                  <a:srgbClr val="00B050"/>
                </a:solidFill>
              </a:rPr>
              <a:t>Hanna </a:t>
            </a:r>
            <a:r>
              <a:rPr lang="es-ES" b="1" dirty="0" err="1">
                <a:solidFill>
                  <a:srgbClr val="00B050"/>
                </a:solidFill>
              </a:rPr>
              <a:t>kokko</a:t>
            </a:r>
            <a:endParaRPr lang="es-ES" b="1" dirty="0">
              <a:solidFill>
                <a:srgbClr val="00B050"/>
              </a:solidFill>
            </a:endParaRPr>
          </a:p>
        </p:txBody>
      </p:sp>
      <p:sp>
        <p:nvSpPr>
          <p:cNvPr id="3" name="Marcador de contenido 2">
            <a:extLst>
              <a:ext uri="{FF2B5EF4-FFF2-40B4-BE49-F238E27FC236}">
                <a16:creationId xmlns:a16="http://schemas.microsoft.com/office/drawing/2014/main" id="{DB06E742-25B1-41D1-B4D8-255592B3C0AD}"/>
              </a:ext>
            </a:extLst>
          </p:cNvPr>
          <p:cNvSpPr>
            <a:spLocks noGrp="1"/>
          </p:cNvSpPr>
          <p:nvPr>
            <p:ph idx="1"/>
          </p:nvPr>
        </p:nvSpPr>
        <p:spPr>
          <a:xfrm>
            <a:off x="1069849" y="2121408"/>
            <a:ext cx="8144490" cy="4050792"/>
          </a:xfrm>
        </p:spPr>
        <p:txBody>
          <a:bodyPr>
            <a:normAutofit/>
          </a:bodyPr>
          <a:lstStyle/>
          <a:p>
            <a:pPr algn="just">
              <a:lnSpc>
                <a:spcPct val="150000"/>
              </a:lnSpc>
              <a:spcBef>
                <a:spcPts val="0"/>
              </a:spcBef>
            </a:pPr>
            <a:r>
              <a:rPr lang="en-US" sz="2800" b="1" dirty="0"/>
              <a:t>Hanna </a:t>
            </a:r>
            <a:r>
              <a:rPr lang="en-US" sz="2800" b="1" dirty="0" err="1"/>
              <a:t>Kokko</a:t>
            </a:r>
            <a:r>
              <a:rPr lang="en-US" sz="2800" dirty="0"/>
              <a:t> (born 1971) is a scientist, working in the field of evolution and ecology. She was a Professor of Evolutionary Biology at Helsinki University, Finland. She is currently Professor in Evolutionary Ecology at the University of Zürich. </a:t>
            </a:r>
            <a:endParaRPr lang="es-ES" sz="2800" dirty="0"/>
          </a:p>
        </p:txBody>
      </p:sp>
      <p:pic>
        <p:nvPicPr>
          <p:cNvPr id="5" name="Imagen 4">
            <a:extLst>
              <a:ext uri="{FF2B5EF4-FFF2-40B4-BE49-F238E27FC236}">
                <a16:creationId xmlns:a16="http://schemas.microsoft.com/office/drawing/2014/main" id="{1062BA55-264E-4C56-9922-E8CADC876768}"/>
              </a:ext>
            </a:extLst>
          </p:cNvPr>
          <p:cNvPicPr>
            <a:picLocks noChangeAspect="1"/>
          </p:cNvPicPr>
          <p:nvPr/>
        </p:nvPicPr>
        <p:blipFill>
          <a:blip r:embed="rId2"/>
          <a:stretch>
            <a:fillRect/>
          </a:stretch>
        </p:blipFill>
        <p:spPr>
          <a:xfrm>
            <a:off x="9318741" y="2370748"/>
            <a:ext cx="2698799" cy="3298532"/>
          </a:xfrm>
          <a:prstGeom prst="rect">
            <a:avLst/>
          </a:prstGeom>
        </p:spPr>
      </p:pic>
    </p:spTree>
    <p:extLst>
      <p:ext uri="{BB962C8B-B14F-4D97-AF65-F5344CB8AC3E}">
        <p14:creationId xmlns:p14="http://schemas.microsoft.com/office/powerpoint/2010/main" val="79771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9966A-FF88-4C9D-8369-C656D9DC3C39}"/>
              </a:ext>
            </a:extLst>
          </p:cNvPr>
          <p:cNvSpPr>
            <a:spLocks noGrp="1"/>
          </p:cNvSpPr>
          <p:nvPr>
            <p:ph type="title"/>
          </p:nvPr>
        </p:nvSpPr>
        <p:spPr/>
        <p:txBody>
          <a:bodyPr/>
          <a:lstStyle/>
          <a:p>
            <a:r>
              <a:rPr lang="es-ES" b="1" dirty="0">
                <a:solidFill>
                  <a:srgbClr val="00B050"/>
                </a:solidFill>
                <a:cs typeface="Ayuthaya"/>
              </a:rPr>
              <a:t>L´UDMILA PAJDUSÁKOVÁ</a:t>
            </a:r>
            <a:endParaRPr lang="es-ES" b="1" dirty="0">
              <a:solidFill>
                <a:srgbClr val="00B050"/>
              </a:solidFill>
            </a:endParaRPr>
          </a:p>
        </p:txBody>
      </p:sp>
      <p:sp>
        <p:nvSpPr>
          <p:cNvPr id="3" name="Marcador de contenido 2">
            <a:extLst>
              <a:ext uri="{FF2B5EF4-FFF2-40B4-BE49-F238E27FC236}">
                <a16:creationId xmlns:a16="http://schemas.microsoft.com/office/drawing/2014/main" id="{446FAF58-5101-479F-BA56-67E55DAB68F8}"/>
              </a:ext>
            </a:extLst>
          </p:cNvPr>
          <p:cNvSpPr>
            <a:spLocks noGrp="1"/>
          </p:cNvSpPr>
          <p:nvPr>
            <p:ph idx="1"/>
          </p:nvPr>
        </p:nvSpPr>
        <p:spPr>
          <a:xfrm>
            <a:off x="1069848" y="2121408"/>
            <a:ext cx="8341438" cy="4050792"/>
          </a:xfrm>
        </p:spPr>
        <p:txBody>
          <a:bodyPr/>
          <a:lstStyle/>
          <a:p>
            <a:pPr algn="just"/>
            <a:r>
              <a:rPr lang="es-ES" sz="3200" dirty="0" err="1">
                <a:solidFill>
                  <a:schemeClr val="tx1">
                    <a:lumMod val="95000"/>
                    <a:lumOff val="5000"/>
                  </a:schemeClr>
                </a:solidFill>
              </a:rPr>
              <a:t>She</a:t>
            </a:r>
            <a:r>
              <a:rPr lang="es-ES" sz="3200" dirty="0">
                <a:solidFill>
                  <a:schemeClr val="tx1">
                    <a:lumMod val="95000"/>
                    <a:lumOff val="5000"/>
                  </a:schemeClr>
                </a:solidFill>
              </a:rPr>
              <a:t> </a:t>
            </a:r>
            <a:r>
              <a:rPr lang="es-ES" sz="3200" dirty="0" err="1">
                <a:solidFill>
                  <a:schemeClr val="tx1">
                    <a:lumMod val="95000"/>
                    <a:lumOff val="5000"/>
                  </a:schemeClr>
                </a:solidFill>
              </a:rPr>
              <a:t>was</a:t>
            </a:r>
            <a:r>
              <a:rPr lang="es-ES" sz="3200" dirty="0">
                <a:solidFill>
                  <a:schemeClr val="tx1">
                    <a:lumMod val="95000"/>
                    <a:lumOff val="5000"/>
                  </a:schemeClr>
                </a:solidFill>
              </a:rPr>
              <a:t> a </a:t>
            </a:r>
            <a:r>
              <a:rPr lang="es-ES" sz="3200" dirty="0" err="1">
                <a:solidFill>
                  <a:schemeClr val="tx1">
                    <a:lumMod val="95000"/>
                    <a:lumOff val="5000"/>
                  </a:schemeClr>
                </a:solidFill>
              </a:rPr>
              <a:t>Slovak</a:t>
            </a:r>
            <a:r>
              <a:rPr lang="es-ES" sz="3200" dirty="0">
                <a:solidFill>
                  <a:schemeClr val="tx1">
                    <a:lumMod val="95000"/>
                    <a:lumOff val="5000"/>
                  </a:schemeClr>
                </a:solidFill>
              </a:rPr>
              <a:t> </a:t>
            </a:r>
            <a:r>
              <a:rPr lang="es-ES" sz="3200" dirty="0" err="1">
                <a:solidFill>
                  <a:schemeClr val="tx1">
                    <a:lumMod val="95000"/>
                    <a:lumOff val="5000"/>
                  </a:schemeClr>
                </a:solidFill>
              </a:rPr>
              <a:t>astronomer</a:t>
            </a:r>
            <a:r>
              <a:rPr lang="es-ES" sz="3200" dirty="0">
                <a:solidFill>
                  <a:schemeClr val="tx1">
                    <a:lumMod val="95000"/>
                    <a:lumOff val="5000"/>
                  </a:schemeClr>
                </a:solidFill>
              </a:rPr>
              <a:t> and </a:t>
            </a:r>
            <a:r>
              <a:rPr lang="es-ES" sz="3200" dirty="0" err="1">
                <a:solidFill>
                  <a:schemeClr val="tx1">
                    <a:lumMod val="95000"/>
                    <a:lumOff val="5000"/>
                  </a:schemeClr>
                </a:solidFill>
              </a:rPr>
              <a:t>physicist</a:t>
            </a:r>
            <a:r>
              <a:rPr lang="es-ES" sz="3200" dirty="0">
                <a:solidFill>
                  <a:schemeClr val="tx1">
                    <a:lumMod val="95000"/>
                    <a:lumOff val="5000"/>
                  </a:schemeClr>
                </a:solidFill>
              </a:rPr>
              <a:t> (1916-1979). </a:t>
            </a:r>
          </a:p>
          <a:p>
            <a:pPr algn="just"/>
            <a:r>
              <a:rPr lang="es-ES" sz="3200" dirty="0" err="1">
                <a:solidFill>
                  <a:schemeClr val="tx1">
                    <a:lumMod val="95000"/>
                    <a:lumOff val="5000"/>
                  </a:schemeClr>
                </a:solidFill>
              </a:rPr>
              <a:t>She</a:t>
            </a:r>
            <a:r>
              <a:rPr lang="es-ES" sz="3200" dirty="0">
                <a:solidFill>
                  <a:schemeClr val="tx1">
                    <a:lumMod val="95000"/>
                    <a:lumOff val="5000"/>
                  </a:schemeClr>
                </a:solidFill>
              </a:rPr>
              <a:t> </a:t>
            </a:r>
            <a:r>
              <a:rPr lang="es-ES" sz="3200" dirty="0" err="1">
                <a:solidFill>
                  <a:schemeClr val="tx1">
                    <a:lumMod val="95000"/>
                    <a:lumOff val="5000"/>
                  </a:schemeClr>
                </a:solidFill>
              </a:rPr>
              <a:t>was</a:t>
            </a:r>
            <a:r>
              <a:rPr lang="es-ES" sz="3200" dirty="0">
                <a:solidFill>
                  <a:schemeClr val="tx1">
                    <a:lumMod val="95000"/>
                    <a:lumOff val="5000"/>
                  </a:schemeClr>
                </a:solidFill>
              </a:rPr>
              <a:t> director </a:t>
            </a:r>
            <a:r>
              <a:rPr lang="es-ES" sz="3200" dirty="0" err="1">
                <a:solidFill>
                  <a:schemeClr val="tx1">
                    <a:lumMod val="95000"/>
                    <a:lumOff val="5000"/>
                  </a:schemeClr>
                </a:solidFill>
              </a:rPr>
              <a:t>of</a:t>
            </a:r>
            <a:r>
              <a:rPr lang="es-ES" sz="3200" dirty="0">
                <a:solidFill>
                  <a:schemeClr val="tx1">
                    <a:lumMod val="95000"/>
                    <a:lumOff val="5000"/>
                  </a:schemeClr>
                </a:solidFill>
              </a:rPr>
              <a:t> </a:t>
            </a:r>
            <a:r>
              <a:rPr lang="es-ES" sz="3200" dirty="0" err="1">
                <a:solidFill>
                  <a:schemeClr val="tx1">
                    <a:lumMod val="95000"/>
                    <a:lumOff val="5000"/>
                  </a:schemeClr>
                </a:solidFill>
              </a:rPr>
              <a:t>the</a:t>
            </a:r>
            <a:r>
              <a:rPr lang="es-ES" sz="3200" dirty="0">
                <a:solidFill>
                  <a:schemeClr val="tx1">
                    <a:lumMod val="95000"/>
                    <a:lumOff val="5000"/>
                  </a:schemeClr>
                </a:solidFill>
              </a:rPr>
              <a:t> </a:t>
            </a:r>
            <a:r>
              <a:rPr lang="es-ES" sz="3200" dirty="0" err="1">
                <a:solidFill>
                  <a:schemeClr val="tx1">
                    <a:lumMod val="95000"/>
                    <a:lumOff val="5000"/>
                  </a:schemeClr>
                </a:solidFill>
              </a:rPr>
              <a:t>Astronomical</a:t>
            </a:r>
            <a:r>
              <a:rPr lang="es-ES" sz="3200" dirty="0">
                <a:solidFill>
                  <a:schemeClr val="tx1">
                    <a:lumMod val="95000"/>
                    <a:lumOff val="5000"/>
                  </a:schemeClr>
                </a:solidFill>
              </a:rPr>
              <a:t> </a:t>
            </a:r>
            <a:r>
              <a:rPr lang="es-ES" sz="3200" dirty="0" err="1">
                <a:solidFill>
                  <a:schemeClr val="tx1">
                    <a:lumMod val="95000"/>
                    <a:lumOff val="5000"/>
                  </a:schemeClr>
                </a:solidFill>
              </a:rPr>
              <a:t>Institute</a:t>
            </a:r>
            <a:r>
              <a:rPr lang="es-ES" sz="3200" dirty="0">
                <a:solidFill>
                  <a:schemeClr val="tx1">
                    <a:lumMod val="95000"/>
                    <a:lumOff val="5000"/>
                  </a:schemeClr>
                </a:solidFill>
              </a:rPr>
              <a:t> </a:t>
            </a:r>
            <a:r>
              <a:rPr lang="es-ES" sz="3200" dirty="0" err="1">
                <a:solidFill>
                  <a:schemeClr val="tx1">
                    <a:lumMod val="95000"/>
                    <a:lumOff val="5000"/>
                  </a:schemeClr>
                </a:solidFill>
              </a:rPr>
              <a:t>of</a:t>
            </a:r>
            <a:r>
              <a:rPr lang="es-ES" sz="3200" dirty="0">
                <a:solidFill>
                  <a:schemeClr val="tx1">
                    <a:lumMod val="95000"/>
                    <a:lumOff val="5000"/>
                  </a:schemeClr>
                </a:solidFill>
              </a:rPr>
              <a:t> </a:t>
            </a:r>
            <a:r>
              <a:rPr lang="es-ES" sz="3200" dirty="0" err="1">
                <a:solidFill>
                  <a:schemeClr val="tx1">
                    <a:lumMod val="95000"/>
                    <a:lumOff val="5000"/>
                  </a:schemeClr>
                </a:solidFill>
              </a:rPr>
              <a:t>the</a:t>
            </a:r>
            <a:r>
              <a:rPr lang="es-ES" sz="3200" dirty="0">
                <a:solidFill>
                  <a:schemeClr val="tx1">
                    <a:lumMod val="95000"/>
                    <a:lumOff val="5000"/>
                  </a:schemeClr>
                </a:solidFill>
              </a:rPr>
              <a:t> </a:t>
            </a:r>
            <a:r>
              <a:rPr lang="es-ES" sz="3200" dirty="0" err="1">
                <a:solidFill>
                  <a:schemeClr val="tx1">
                    <a:lumMod val="95000"/>
                    <a:lumOff val="5000"/>
                  </a:schemeClr>
                </a:solidFill>
              </a:rPr>
              <a:t>Slovak</a:t>
            </a:r>
            <a:r>
              <a:rPr lang="es-ES" sz="3200" dirty="0">
                <a:solidFill>
                  <a:schemeClr val="tx1">
                    <a:lumMod val="95000"/>
                    <a:lumOff val="5000"/>
                  </a:schemeClr>
                </a:solidFill>
              </a:rPr>
              <a:t> </a:t>
            </a:r>
            <a:r>
              <a:rPr lang="es-ES" sz="3200" dirty="0" err="1">
                <a:solidFill>
                  <a:schemeClr val="tx1">
                    <a:lumMod val="95000"/>
                    <a:lumOff val="5000"/>
                  </a:schemeClr>
                </a:solidFill>
              </a:rPr>
              <a:t>Academy</a:t>
            </a:r>
            <a:r>
              <a:rPr lang="es-ES" sz="3200" dirty="0">
                <a:solidFill>
                  <a:schemeClr val="tx1">
                    <a:lumMod val="95000"/>
                    <a:lumOff val="5000"/>
                  </a:schemeClr>
                </a:solidFill>
              </a:rPr>
              <a:t> </a:t>
            </a:r>
            <a:r>
              <a:rPr lang="es-ES" sz="3200" dirty="0" err="1">
                <a:solidFill>
                  <a:schemeClr val="tx1">
                    <a:lumMod val="95000"/>
                    <a:lumOff val="5000"/>
                  </a:schemeClr>
                </a:solidFill>
              </a:rPr>
              <a:t>of</a:t>
            </a:r>
            <a:r>
              <a:rPr lang="es-ES" sz="3200" dirty="0">
                <a:solidFill>
                  <a:schemeClr val="tx1">
                    <a:lumMod val="95000"/>
                    <a:lumOff val="5000"/>
                  </a:schemeClr>
                </a:solidFill>
              </a:rPr>
              <a:t> </a:t>
            </a:r>
            <a:r>
              <a:rPr lang="es-ES" sz="3200" dirty="0" err="1">
                <a:solidFill>
                  <a:schemeClr val="tx1">
                    <a:lumMod val="95000"/>
                    <a:lumOff val="5000"/>
                  </a:schemeClr>
                </a:solidFill>
              </a:rPr>
              <a:t>Sciences</a:t>
            </a:r>
            <a:r>
              <a:rPr lang="es-ES" sz="3200" dirty="0">
                <a:solidFill>
                  <a:schemeClr val="tx1">
                    <a:lumMod val="95000"/>
                    <a:lumOff val="5000"/>
                  </a:schemeClr>
                </a:solidFill>
              </a:rPr>
              <a:t>.</a:t>
            </a:r>
          </a:p>
          <a:p>
            <a:pPr algn="just"/>
            <a:r>
              <a:rPr lang="es-ES" sz="3200" dirty="0" err="1">
                <a:solidFill>
                  <a:schemeClr val="tx1">
                    <a:lumMod val="95000"/>
                    <a:lumOff val="5000"/>
                  </a:schemeClr>
                </a:solidFill>
              </a:rPr>
              <a:t>She</a:t>
            </a:r>
            <a:r>
              <a:rPr lang="es-ES" sz="3200" dirty="0">
                <a:solidFill>
                  <a:schemeClr val="tx1">
                    <a:lumMod val="95000"/>
                    <a:lumOff val="5000"/>
                  </a:schemeClr>
                </a:solidFill>
              </a:rPr>
              <a:t> </a:t>
            </a:r>
            <a:r>
              <a:rPr lang="es-ES" sz="3200" dirty="0" err="1">
                <a:solidFill>
                  <a:schemeClr val="tx1">
                    <a:lumMod val="95000"/>
                    <a:lumOff val="5000"/>
                  </a:schemeClr>
                </a:solidFill>
              </a:rPr>
              <a:t>discovered</a:t>
            </a:r>
            <a:r>
              <a:rPr lang="es-ES" sz="3200" dirty="0">
                <a:solidFill>
                  <a:schemeClr val="tx1">
                    <a:lumMod val="95000"/>
                    <a:lumOff val="5000"/>
                  </a:schemeClr>
                </a:solidFill>
              </a:rPr>
              <a:t> </a:t>
            </a:r>
            <a:r>
              <a:rPr lang="es-ES" sz="3200" dirty="0" err="1">
                <a:solidFill>
                  <a:schemeClr val="tx1">
                    <a:lumMod val="95000"/>
                    <a:lumOff val="5000"/>
                  </a:schemeClr>
                </a:solidFill>
              </a:rPr>
              <a:t>five</a:t>
            </a:r>
            <a:r>
              <a:rPr lang="es-ES" sz="3200" dirty="0">
                <a:solidFill>
                  <a:schemeClr val="tx1">
                    <a:lumMod val="95000"/>
                    <a:lumOff val="5000"/>
                  </a:schemeClr>
                </a:solidFill>
              </a:rPr>
              <a:t> </a:t>
            </a:r>
            <a:r>
              <a:rPr lang="es-ES" sz="3200" dirty="0" err="1">
                <a:solidFill>
                  <a:schemeClr val="tx1">
                    <a:lumMod val="95000"/>
                    <a:lumOff val="5000"/>
                  </a:schemeClr>
                </a:solidFill>
              </a:rPr>
              <a:t>comets</a:t>
            </a:r>
            <a:r>
              <a:rPr lang="es-ES" sz="3200" dirty="0">
                <a:solidFill>
                  <a:schemeClr val="tx1">
                    <a:lumMod val="95000"/>
                    <a:lumOff val="5000"/>
                  </a:schemeClr>
                </a:solidFill>
              </a:rPr>
              <a:t> and </a:t>
            </a:r>
            <a:r>
              <a:rPr lang="es-ES" sz="3200" dirty="0" err="1">
                <a:solidFill>
                  <a:schemeClr val="tx1">
                    <a:lumMod val="95000"/>
                    <a:lumOff val="5000"/>
                  </a:schemeClr>
                </a:solidFill>
              </a:rPr>
              <a:t>three</a:t>
            </a:r>
            <a:r>
              <a:rPr lang="es-ES" sz="3200" dirty="0">
                <a:solidFill>
                  <a:schemeClr val="tx1">
                    <a:lumMod val="95000"/>
                    <a:lumOff val="5000"/>
                  </a:schemeClr>
                </a:solidFill>
              </a:rPr>
              <a:t> </a:t>
            </a:r>
            <a:r>
              <a:rPr lang="es-ES" sz="3200" dirty="0" err="1">
                <a:solidFill>
                  <a:schemeClr val="tx1">
                    <a:lumMod val="95000"/>
                    <a:lumOff val="5000"/>
                  </a:schemeClr>
                </a:solidFill>
              </a:rPr>
              <a:t>of</a:t>
            </a:r>
            <a:r>
              <a:rPr lang="es-ES" sz="3200" dirty="0">
                <a:solidFill>
                  <a:schemeClr val="tx1">
                    <a:lumMod val="95000"/>
                    <a:lumOff val="5000"/>
                  </a:schemeClr>
                </a:solidFill>
              </a:rPr>
              <a:t> </a:t>
            </a:r>
            <a:r>
              <a:rPr lang="es-ES" sz="3200" dirty="0" err="1">
                <a:solidFill>
                  <a:schemeClr val="tx1">
                    <a:lumMod val="95000"/>
                    <a:lumOff val="5000"/>
                  </a:schemeClr>
                </a:solidFill>
              </a:rPr>
              <a:t>them</a:t>
            </a:r>
            <a:r>
              <a:rPr lang="es-ES" sz="3200" dirty="0">
                <a:solidFill>
                  <a:schemeClr val="tx1">
                    <a:lumMod val="95000"/>
                    <a:lumOff val="5000"/>
                  </a:schemeClr>
                </a:solidFill>
              </a:rPr>
              <a:t> </a:t>
            </a:r>
            <a:r>
              <a:rPr lang="es-ES" sz="3200" dirty="0" err="1">
                <a:solidFill>
                  <a:schemeClr val="tx1">
                    <a:lumMod val="95000"/>
                    <a:lumOff val="5000"/>
                  </a:schemeClr>
                </a:solidFill>
              </a:rPr>
              <a:t>bear</a:t>
            </a:r>
            <a:r>
              <a:rPr lang="es-ES" sz="3200" dirty="0">
                <a:solidFill>
                  <a:schemeClr val="tx1">
                    <a:lumMod val="95000"/>
                    <a:lumOff val="5000"/>
                  </a:schemeClr>
                </a:solidFill>
              </a:rPr>
              <a:t> </a:t>
            </a:r>
            <a:r>
              <a:rPr lang="es-ES" sz="3200" dirty="0" err="1">
                <a:solidFill>
                  <a:schemeClr val="tx1">
                    <a:lumMod val="95000"/>
                    <a:lumOff val="5000"/>
                  </a:schemeClr>
                </a:solidFill>
              </a:rPr>
              <a:t>her</a:t>
            </a:r>
            <a:r>
              <a:rPr lang="es-ES" sz="3200" dirty="0">
                <a:solidFill>
                  <a:schemeClr val="tx1">
                    <a:lumMod val="95000"/>
                    <a:lumOff val="5000"/>
                  </a:schemeClr>
                </a:solidFill>
              </a:rPr>
              <a:t> </a:t>
            </a:r>
            <a:r>
              <a:rPr lang="es-ES" sz="3200" dirty="0" err="1">
                <a:solidFill>
                  <a:schemeClr val="tx1">
                    <a:lumMod val="95000"/>
                    <a:lumOff val="5000"/>
                  </a:schemeClr>
                </a:solidFill>
              </a:rPr>
              <a:t>name</a:t>
            </a:r>
            <a:r>
              <a:rPr lang="es-ES" sz="3200" dirty="0">
                <a:solidFill>
                  <a:schemeClr val="tx1">
                    <a:lumMod val="95000"/>
                    <a:lumOff val="5000"/>
                  </a:schemeClr>
                </a:solidFill>
              </a:rPr>
              <a:t>.</a:t>
            </a:r>
          </a:p>
          <a:p>
            <a:endParaRPr lang="es-ES" dirty="0"/>
          </a:p>
        </p:txBody>
      </p:sp>
      <p:pic>
        <p:nvPicPr>
          <p:cNvPr id="4" name="Imagen 3" descr="download.jpg">
            <a:extLst>
              <a:ext uri="{FF2B5EF4-FFF2-40B4-BE49-F238E27FC236}">
                <a16:creationId xmlns:a16="http://schemas.microsoft.com/office/drawing/2014/main" id="{16ACBC61-78FB-4073-87C9-AF061F2A6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002" y="2278311"/>
            <a:ext cx="2358360" cy="2906046"/>
          </a:xfrm>
          <a:prstGeom prst="rect">
            <a:avLst/>
          </a:prstGeom>
        </p:spPr>
      </p:pic>
    </p:spTree>
    <p:extLst>
      <p:ext uri="{BB962C8B-B14F-4D97-AF65-F5344CB8AC3E}">
        <p14:creationId xmlns:p14="http://schemas.microsoft.com/office/powerpoint/2010/main" val="35204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E4725-8208-4D9B-9655-61AF1FCEFAB4}"/>
              </a:ext>
            </a:extLst>
          </p:cNvPr>
          <p:cNvSpPr>
            <a:spLocks noGrp="1"/>
          </p:cNvSpPr>
          <p:nvPr>
            <p:ph type="title"/>
          </p:nvPr>
        </p:nvSpPr>
        <p:spPr/>
        <p:txBody>
          <a:bodyPr/>
          <a:lstStyle/>
          <a:p>
            <a:r>
              <a:rPr lang="es-ES" b="1" dirty="0">
                <a:solidFill>
                  <a:srgbClr val="00B050"/>
                </a:solidFill>
              </a:rPr>
              <a:t>AIME </a:t>
            </a:r>
            <a:r>
              <a:rPr lang="es-ES" b="1" dirty="0" err="1">
                <a:solidFill>
                  <a:srgbClr val="00B050"/>
                </a:solidFill>
              </a:rPr>
              <a:t>MäEMETS</a:t>
            </a:r>
            <a:endParaRPr lang="es-ES" b="1" dirty="0">
              <a:solidFill>
                <a:srgbClr val="00B050"/>
              </a:solidFill>
            </a:endParaRPr>
          </a:p>
        </p:txBody>
      </p:sp>
      <p:sp>
        <p:nvSpPr>
          <p:cNvPr id="3" name="Marcador de contenido 2">
            <a:extLst>
              <a:ext uri="{FF2B5EF4-FFF2-40B4-BE49-F238E27FC236}">
                <a16:creationId xmlns:a16="http://schemas.microsoft.com/office/drawing/2014/main" id="{9EC17079-E692-45AE-B677-2B3BE8634619}"/>
              </a:ext>
            </a:extLst>
          </p:cNvPr>
          <p:cNvSpPr>
            <a:spLocks noGrp="1"/>
          </p:cNvSpPr>
          <p:nvPr>
            <p:ph idx="1"/>
          </p:nvPr>
        </p:nvSpPr>
        <p:spPr>
          <a:xfrm>
            <a:off x="704088" y="2093976"/>
            <a:ext cx="8027829" cy="4050792"/>
          </a:xfrm>
        </p:spPr>
        <p:txBody>
          <a:bodyPr>
            <a:normAutofit/>
          </a:bodyPr>
          <a:lstStyle/>
          <a:p>
            <a:pPr algn="just">
              <a:lnSpc>
                <a:spcPct val="150000"/>
              </a:lnSpc>
              <a:spcBef>
                <a:spcPts val="0"/>
              </a:spcBef>
            </a:pPr>
            <a:r>
              <a:rPr lang="en-US" sz="2400" b="1" dirty="0" err="1"/>
              <a:t>Aime</a:t>
            </a:r>
            <a:r>
              <a:rPr lang="en-US" sz="2400" b="1" dirty="0"/>
              <a:t> </a:t>
            </a:r>
            <a:r>
              <a:rPr lang="en-US" sz="2400" b="1" dirty="0" err="1"/>
              <a:t>Mäemets</a:t>
            </a:r>
            <a:r>
              <a:rPr lang="en-US" sz="2400" b="1" dirty="0"/>
              <a:t> </a:t>
            </a:r>
            <a:r>
              <a:rPr lang="en-US" sz="2400" dirty="0"/>
              <a:t>(1930-1996) was an Estonian botanist and hydrobiologist. She conducted considerable research into Lake Peipsi and was known for her study of Macrophytes. She finished University of Tartu in 1954. From 1961 to 1996 she worked in Estonian Institute of Zoology and Botany and was a well-known specialist of Potamogetonaceae plants. </a:t>
            </a:r>
            <a:endParaRPr lang="es-ES" sz="2400" dirty="0"/>
          </a:p>
        </p:txBody>
      </p:sp>
      <p:pic>
        <p:nvPicPr>
          <p:cNvPr id="5" name="Imagen 4">
            <a:extLst>
              <a:ext uri="{FF2B5EF4-FFF2-40B4-BE49-F238E27FC236}">
                <a16:creationId xmlns:a16="http://schemas.microsoft.com/office/drawing/2014/main" id="{881E1DA0-A8D1-4617-965A-71CF220DA007}"/>
              </a:ext>
            </a:extLst>
          </p:cNvPr>
          <p:cNvPicPr>
            <a:picLocks noChangeAspect="1"/>
          </p:cNvPicPr>
          <p:nvPr/>
        </p:nvPicPr>
        <p:blipFill>
          <a:blip r:embed="rId2"/>
          <a:stretch>
            <a:fillRect/>
          </a:stretch>
        </p:blipFill>
        <p:spPr>
          <a:xfrm>
            <a:off x="9097677" y="1818584"/>
            <a:ext cx="2869239" cy="4074319"/>
          </a:xfrm>
          <a:prstGeom prst="rect">
            <a:avLst/>
          </a:prstGeom>
        </p:spPr>
      </p:pic>
    </p:spTree>
    <p:extLst>
      <p:ext uri="{BB962C8B-B14F-4D97-AF65-F5344CB8AC3E}">
        <p14:creationId xmlns:p14="http://schemas.microsoft.com/office/powerpoint/2010/main" val="37538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41EA6-383F-4D02-AFD2-F78B17733C04}"/>
              </a:ext>
            </a:extLst>
          </p:cNvPr>
          <p:cNvSpPr>
            <a:spLocks noGrp="1"/>
          </p:cNvSpPr>
          <p:nvPr>
            <p:ph type="title"/>
          </p:nvPr>
        </p:nvSpPr>
        <p:spPr/>
        <p:txBody>
          <a:bodyPr/>
          <a:lstStyle/>
          <a:p>
            <a:r>
              <a:rPr lang="es-ES" b="1" dirty="0" err="1">
                <a:solidFill>
                  <a:srgbClr val="00B050"/>
                </a:solidFill>
              </a:rPr>
              <a:t>Vassiliki</a:t>
            </a:r>
            <a:r>
              <a:rPr lang="es-ES" b="1" dirty="0">
                <a:solidFill>
                  <a:srgbClr val="00B050"/>
                </a:solidFill>
              </a:rPr>
              <a:t> </a:t>
            </a:r>
            <a:r>
              <a:rPr lang="es-ES" b="1" dirty="0" err="1">
                <a:solidFill>
                  <a:srgbClr val="00B050"/>
                </a:solidFill>
              </a:rPr>
              <a:t>Kalogera</a:t>
            </a:r>
            <a:endParaRPr lang="es-ES" b="1" dirty="0">
              <a:solidFill>
                <a:srgbClr val="00B050"/>
              </a:solidFill>
            </a:endParaRPr>
          </a:p>
        </p:txBody>
      </p:sp>
      <p:sp>
        <p:nvSpPr>
          <p:cNvPr id="3" name="Marcador de contenido 2">
            <a:extLst>
              <a:ext uri="{FF2B5EF4-FFF2-40B4-BE49-F238E27FC236}">
                <a16:creationId xmlns:a16="http://schemas.microsoft.com/office/drawing/2014/main" id="{C7FE0173-9C7F-4BA0-B353-27511F934D19}"/>
              </a:ext>
            </a:extLst>
          </p:cNvPr>
          <p:cNvSpPr>
            <a:spLocks noGrp="1"/>
          </p:cNvSpPr>
          <p:nvPr>
            <p:ph idx="1"/>
          </p:nvPr>
        </p:nvSpPr>
        <p:spPr>
          <a:xfrm>
            <a:off x="1000212" y="2727198"/>
            <a:ext cx="10324983" cy="3799332"/>
          </a:xfrm>
        </p:spPr>
        <p:txBody>
          <a:bodyPr>
            <a:normAutofit fontScale="92500" lnSpcReduction="20000"/>
          </a:bodyPr>
          <a:lstStyle/>
          <a:p>
            <a:pPr>
              <a:lnSpc>
                <a:spcPct val="150000"/>
              </a:lnSpc>
              <a:spcBef>
                <a:spcPts val="0"/>
              </a:spcBef>
            </a:pPr>
            <a:r>
              <a:rPr lang="en-US" sz="2800" b="1" dirty="0" err="1"/>
              <a:t>Vassiliki</a:t>
            </a:r>
            <a:r>
              <a:rPr lang="en-US" sz="2800" b="1" dirty="0"/>
              <a:t> </a:t>
            </a:r>
            <a:r>
              <a:rPr lang="en-US" sz="2800" b="1" dirty="0" err="1"/>
              <a:t>Kalogera</a:t>
            </a:r>
            <a:r>
              <a:rPr lang="en-US" sz="2800" dirty="0"/>
              <a:t> (born in 1975) is a Greek astrophysicist. She is a professor at Northwestern University and the Director of the Center for Interdisciplinary Exploration and Research in Astrophysics (CIERA). </a:t>
            </a:r>
          </a:p>
          <a:p>
            <a:pPr>
              <a:lnSpc>
                <a:spcPct val="150000"/>
              </a:lnSpc>
              <a:spcBef>
                <a:spcPts val="0"/>
              </a:spcBef>
            </a:pPr>
            <a:r>
              <a:rPr lang="en-US" sz="2800" dirty="0" err="1"/>
              <a:t>Kalogera</a:t>
            </a:r>
            <a:r>
              <a:rPr lang="en-US" sz="2800" dirty="0"/>
              <a:t> is a leading theorist in the study of gravitational waves, the emission of X-rays from compact binary objects and the coalescence of neutron-star binaries. </a:t>
            </a:r>
          </a:p>
          <a:p>
            <a:endParaRPr lang="es-ES" dirty="0"/>
          </a:p>
        </p:txBody>
      </p:sp>
      <p:pic>
        <p:nvPicPr>
          <p:cNvPr id="5" name="Imagen 4">
            <a:extLst>
              <a:ext uri="{FF2B5EF4-FFF2-40B4-BE49-F238E27FC236}">
                <a16:creationId xmlns:a16="http://schemas.microsoft.com/office/drawing/2014/main" id="{8A25735F-F902-4150-8DD2-AC4D8ECA9490}"/>
              </a:ext>
            </a:extLst>
          </p:cNvPr>
          <p:cNvPicPr>
            <a:picLocks noChangeAspect="1"/>
          </p:cNvPicPr>
          <p:nvPr/>
        </p:nvPicPr>
        <p:blipFill>
          <a:blip r:embed="rId2"/>
          <a:stretch>
            <a:fillRect/>
          </a:stretch>
        </p:blipFill>
        <p:spPr>
          <a:xfrm>
            <a:off x="8538831" y="484632"/>
            <a:ext cx="3089758" cy="2242566"/>
          </a:xfrm>
          <a:prstGeom prst="rect">
            <a:avLst/>
          </a:prstGeom>
        </p:spPr>
      </p:pic>
    </p:spTree>
    <p:extLst>
      <p:ext uri="{BB962C8B-B14F-4D97-AF65-F5344CB8AC3E}">
        <p14:creationId xmlns:p14="http://schemas.microsoft.com/office/powerpoint/2010/main" val="279784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F3405-32C7-4203-BDE3-F062A68D901E}"/>
              </a:ext>
            </a:extLst>
          </p:cNvPr>
          <p:cNvSpPr>
            <a:spLocks noGrp="1"/>
          </p:cNvSpPr>
          <p:nvPr>
            <p:ph type="title"/>
          </p:nvPr>
        </p:nvSpPr>
        <p:spPr/>
        <p:txBody>
          <a:bodyPr/>
          <a:lstStyle/>
          <a:p>
            <a:r>
              <a:rPr lang="es-ES" b="1" dirty="0">
                <a:solidFill>
                  <a:srgbClr val="00B050"/>
                </a:solidFill>
              </a:rPr>
              <a:t>Margarita salas</a:t>
            </a:r>
          </a:p>
        </p:txBody>
      </p:sp>
      <p:sp>
        <p:nvSpPr>
          <p:cNvPr id="3" name="Marcador de contenido 2">
            <a:extLst>
              <a:ext uri="{FF2B5EF4-FFF2-40B4-BE49-F238E27FC236}">
                <a16:creationId xmlns:a16="http://schemas.microsoft.com/office/drawing/2014/main" id="{95C3A707-AE81-492F-8796-8CAA8AAB7DD5}"/>
              </a:ext>
            </a:extLst>
          </p:cNvPr>
          <p:cNvSpPr>
            <a:spLocks noGrp="1"/>
          </p:cNvSpPr>
          <p:nvPr>
            <p:ph idx="1"/>
          </p:nvPr>
        </p:nvSpPr>
        <p:spPr>
          <a:xfrm>
            <a:off x="1069848" y="2121408"/>
            <a:ext cx="6962804" cy="4050792"/>
          </a:xfrm>
        </p:spPr>
        <p:txBody>
          <a:bodyPr/>
          <a:lstStyle/>
          <a:p>
            <a:r>
              <a:rPr lang="es-ES" sz="2600" dirty="0" err="1">
                <a:solidFill>
                  <a:schemeClr val="tx1">
                    <a:lumMod val="95000"/>
                    <a:lumOff val="5000"/>
                  </a:schemeClr>
                </a:solidFill>
              </a:rPr>
              <a:t>She</a:t>
            </a:r>
            <a:r>
              <a:rPr lang="es-ES" sz="2600" dirty="0">
                <a:solidFill>
                  <a:schemeClr val="tx1">
                    <a:lumMod val="95000"/>
                    <a:lumOff val="5000"/>
                  </a:schemeClr>
                </a:solidFill>
              </a:rPr>
              <a:t> </a:t>
            </a:r>
            <a:r>
              <a:rPr lang="es-ES" sz="2600" dirty="0" err="1">
                <a:solidFill>
                  <a:schemeClr val="tx1">
                    <a:lumMod val="95000"/>
                    <a:lumOff val="5000"/>
                  </a:schemeClr>
                </a:solidFill>
              </a:rPr>
              <a:t>was</a:t>
            </a:r>
            <a:r>
              <a:rPr lang="es-ES" sz="2600" dirty="0">
                <a:solidFill>
                  <a:schemeClr val="tx1">
                    <a:lumMod val="95000"/>
                    <a:lumOff val="5000"/>
                  </a:schemeClr>
                </a:solidFill>
              </a:rPr>
              <a:t> </a:t>
            </a:r>
            <a:r>
              <a:rPr lang="es-ES" sz="2600" dirty="0" err="1">
                <a:solidFill>
                  <a:schemeClr val="tx1">
                    <a:lumMod val="95000"/>
                    <a:lumOff val="5000"/>
                  </a:schemeClr>
                </a:solidFill>
              </a:rPr>
              <a:t>born</a:t>
            </a:r>
            <a:r>
              <a:rPr lang="es-ES" sz="2600" dirty="0">
                <a:solidFill>
                  <a:schemeClr val="tx1">
                    <a:lumMod val="95000"/>
                    <a:lumOff val="5000"/>
                  </a:schemeClr>
                </a:solidFill>
              </a:rPr>
              <a:t>  in 1938 in </a:t>
            </a:r>
            <a:r>
              <a:rPr lang="es-ES" sz="2600" dirty="0" err="1">
                <a:solidFill>
                  <a:schemeClr val="tx1">
                    <a:lumMod val="95000"/>
                    <a:lumOff val="5000"/>
                  </a:schemeClr>
                </a:solidFill>
              </a:rPr>
              <a:t>Spain</a:t>
            </a:r>
            <a:r>
              <a:rPr lang="es-ES" sz="2600" dirty="0">
                <a:solidFill>
                  <a:schemeClr val="tx1">
                    <a:lumMod val="95000"/>
                    <a:lumOff val="5000"/>
                  </a:schemeClr>
                </a:solidFill>
              </a:rPr>
              <a:t> and </a:t>
            </a:r>
            <a:r>
              <a:rPr lang="es-ES" sz="2600" dirty="0" err="1">
                <a:solidFill>
                  <a:schemeClr val="tx1">
                    <a:lumMod val="95000"/>
                    <a:lumOff val="5000"/>
                  </a:schemeClr>
                </a:solidFill>
              </a:rPr>
              <a:t>she</a:t>
            </a:r>
            <a:r>
              <a:rPr lang="es-ES" sz="2600" dirty="0">
                <a:solidFill>
                  <a:schemeClr val="tx1">
                    <a:lumMod val="95000"/>
                    <a:lumOff val="5000"/>
                  </a:schemeClr>
                </a:solidFill>
              </a:rPr>
              <a:t> </a:t>
            </a:r>
            <a:r>
              <a:rPr lang="es-ES" sz="2600" dirty="0" err="1">
                <a:solidFill>
                  <a:schemeClr val="tx1">
                    <a:lumMod val="95000"/>
                    <a:lumOff val="5000"/>
                  </a:schemeClr>
                </a:solidFill>
              </a:rPr>
              <a:t>died</a:t>
            </a:r>
            <a:r>
              <a:rPr lang="es-ES" sz="2600" dirty="0">
                <a:solidFill>
                  <a:schemeClr val="tx1">
                    <a:lumMod val="95000"/>
                    <a:lumOff val="5000"/>
                  </a:schemeClr>
                </a:solidFill>
              </a:rPr>
              <a:t> in </a:t>
            </a:r>
            <a:r>
              <a:rPr lang="es-ES" sz="2600" dirty="0" err="1">
                <a:solidFill>
                  <a:schemeClr val="tx1">
                    <a:lumMod val="95000"/>
                    <a:lumOff val="5000"/>
                  </a:schemeClr>
                </a:solidFill>
              </a:rPr>
              <a:t>November</a:t>
            </a:r>
            <a:r>
              <a:rPr lang="es-ES" sz="2600" dirty="0">
                <a:solidFill>
                  <a:schemeClr val="tx1">
                    <a:lumMod val="95000"/>
                    <a:lumOff val="5000"/>
                  </a:schemeClr>
                </a:solidFill>
              </a:rPr>
              <a:t> 2019.  </a:t>
            </a:r>
          </a:p>
          <a:p>
            <a:pPr lvl="0" algn="just" hangingPunct="0"/>
            <a:r>
              <a:rPr lang="es-ES" sz="2600" dirty="0" err="1">
                <a:solidFill>
                  <a:srgbClr val="000000"/>
                </a:solidFill>
                <a:ea typeface="Segoe UI" pitchFamily="2"/>
                <a:cs typeface="Tahoma" pitchFamily="2"/>
              </a:rPr>
              <a:t>She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worked</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for</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three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years</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with</a:t>
            </a:r>
            <a:r>
              <a:rPr lang="es-ES" sz="2600" dirty="0">
                <a:solidFill>
                  <a:srgbClr val="000000"/>
                </a:solidFill>
                <a:ea typeface="Segoe UI" pitchFamily="2"/>
                <a:cs typeface="Tahoma" pitchFamily="2"/>
              </a:rPr>
              <a:t> Severo Ochoa at </a:t>
            </a:r>
            <a:r>
              <a:rPr lang="es-ES" sz="2600" dirty="0" err="1">
                <a:solidFill>
                  <a:srgbClr val="000000"/>
                </a:solidFill>
                <a:ea typeface="Segoe UI" pitchFamily="2"/>
                <a:cs typeface="Tahoma" pitchFamily="2"/>
              </a:rPr>
              <a:t>the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University</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of</a:t>
            </a:r>
            <a:r>
              <a:rPr lang="es-ES" sz="2600" dirty="0">
                <a:solidFill>
                  <a:srgbClr val="000000"/>
                </a:solidFill>
                <a:ea typeface="Segoe UI" pitchFamily="2"/>
                <a:cs typeface="Tahoma" pitchFamily="2"/>
              </a:rPr>
              <a:t> New York, </a:t>
            </a:r>
            <a:r>
              <a:rPr lang="es-ES" sz="2600" dirty="0" err="1">
                <a:solidFill>
                  <a:srgbClr val="000000"/>
                </a:solidFill>
                <a:ea typeface="Segoe UI" pitchFamily="2"/>
                <a:cs typeface="Tahoma" pitchFamily="2"/>
              </a:rPr>
              <a:t>focusing</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her</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research</a:t>
            </a:r>
            <a:r>
              <a:rPr lang="es-ES" sz="2600" dirty="0">
                <a:solidFill>
                  <a:srgbClr val="000000"/>
                </a:solidFill>
                <a:ea typeface="Segoe UI" pitchFamily="2"/>
                <a:cs typeface="Tahoma" pitchFamily="2"/>
              </a:rPr>
              <a:t> in </a:t>
            </a:r>
            <a:r>
              <a:rPr lang="es-ES" sz="2600" dirty="0" err="1">
                <a:solidFill>
                  <a:srgbClr val="000000"/>
                </a:solidFill>
                <a:ea typeface="Segoe UI" pitchFamily="2"/>
                <a:cs typeface="Tahoma" pitchFamily="2"/>
              </a:rPr>
              <a:t>the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field</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of</a:t>
            </a:r>
            <a:r>
              <a:rPr lang="es-ES" sz="2600" dirty="0">
                <a:solidFill>
                  <a:srgbClr val="000000"/>
                </a:solidFill>
                <a:ea typeface="Segoe UI" pitchFamily="2"/>
                <a:cs typeface="Tahoma" pitchFamily="2"/>
              </a:rPr>
              <a:t> molecular </a:t>
            </a:r>
            <a:r>
              <a:rPr lang="es-ES" sz="2600" dirty="0" err="1">
                <a:solidFill>
                  <a:srgbClr val="000000"/>
                </a:solidFill>
                <a:ea typeface="Segoe UI" pitchFamily="2"/>
                <a:cs typeface="Tahoma" pitchFamily="2"/>
              </a:rPr>
              <a:t>biology</a:t>
            </a:r>
            <a:r>
              <a:rPr lang="es-ES" sz="2600" dirty="0">
                <a:solidFill>
                  <a:srgbClr val="000000"/>
                </a:solidFill>
                <a:ea typeface="Segoe UI" pitchFamily="2"/>
                <a:cs typeface="Tahoma" pitchFamily="2"/>
              </a:rPr>
              <a:t>. </a:t>
            </a:r>
          </a:p>
          <a:p>
            <a:pPr lvl="0" algn="just" hangingPunct="0"/>
            <a:r>
              <a:rPr lang="es-ES" sz="2600" dirty="0" err="1">
                <a:solidFill>
                  <a:srgbClr val="000000"/>
                </a:solidFill>
                <a:ea typeface="Segoe UI" pitchFamily="2"/>
                <a:cs typeface="Tahoma" pitchFamily="2"/>
              </a:rPr>
              <a:t>One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of</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her</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main</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contributions</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to</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science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was</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the</a:t>
            </a:r>
            <a:r>
              <a:rPr lang="es-ES" sz="2600" dirty="0">
                <a:solidFill>
                  <a:srgbClr val="000000"/>
                </a:solidFill>
                <a:ea typeface="Segoe UI" pitchFamily="2"/>
                <a:cs typeface="Tahoma" pitchFamily="2"/>
              </a:rPr>
              <a:t>  Discovery </a:t>
            </a:r>
            <a:r>
              <a:rPr lang="es-ES" sz="2600" dirty="0" err="1">
                <a:solidFill>
                  <a:srgbClr val="000000"/>
                </a:solidFill>
                <a:ea typeface="Segoe UI" pitchFamily="2"/>
                <a:cs typeface="Tahoma" pitchFamily="2"/>
              </a:rPr>
              <a:t>of</a:t>
            </a:r>
            <a:r>
              <a:rPr lang="es-ES" sz="2600" dirty="0">
                <a:solidFill>
                  <a:srgbClr val="000000"/>
                </a:solidFill>
                <a:ea typeface="Segoe UI" pitchFamily="2"/>
                <a:cs typeface="Tahoma" pitchFamily="2"/>
              </a:rPr>
              <a:t> DNA </a:t>
            </a:r>
            <a:r>
              <a:rPr lang="es-ES" sz="2600" dirty="0" err="1">
                <a:solidFill>
                  <a:srgbClr val="000000"/>
                </a:solidFill>
                <a:ea typeface="Segoe UI" pitchFamily="2"/>
                <a:cs typeface="Tahoma" pitchFamily="2"/>
              </a:rPr>
              <a:t>polymerase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which</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is</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responsible</a:t>
            </a:r>
            <a:r>
              <a:rPr lang="es-ES" sz="2600" dirty="0">
                <a:solidFill>
                  <a:srgbClr val="000000"/>
                </a:solidFill>
                <a:ea typeface="Segoe UI" pitchFamily="2"/>
                <a:cs typeface="Tahoma" pitchFamily="2"/>
              </a:rPr>
              <a:t> </a:t>
            </a:r>
            <a:r>
              <a:rPr lang="es-ES" sz="2600" dirty="0" err="1">
                <a:solidFill>
                  <a:srgbClr val="000000"/>
                </a:solidFill>
                <a:ea typeface="Segoe UI" pitchFamily="2"/>
                <a:cs typeface="Tahoma" pitchFamily="2"/>
              </a:rPr>
              <a:t>for</a:t>
            </a:r>
            <a:r>
              <a:rPr lang="es-ES" sz="2600" dirty="0">
                <a:solidFill>
                  <a:srgbClr val="000000"/>
                </a:solidFill>
                <a:ea typeface="Segoe UI" pitchFamily="2"/>
                <a:cs typeface="Tahoma" pitchFamily="2"/>
              </a:rPr>
              <a:t> DNA </a:t>
            </a:r>
            <a:r>
              <a:rPr lang="es-ES" sz="2600" dirty="0" err="1">
                <a:solidFill>
                  <a:srgbClr val="000000"/>
                </a:solidFill>
                <a:ea typeface="Segoe UI" pitchFamily="2"/>
                <a:cs typeface="Tahoma" pitchFamily="2"/>
              </a:rPr>
              <a:t>replication</a:t>
            </a:r>
            <a:r>
              <a:rPr lang="es-ES" sz="2600" dirty="0">
                <a:solidFill>
                  <a:srgbClr val="000000"/>
                </a:solidFill>
                <a:ea typeface="Segoe UI" pitchFamily="2"/>
                <a:cs typeface="Tahoma" pitchFamily="2"/>
              </a:rPr>
              <a:t>.</a:t>
            </a:r>
          </a:p>
          <a:p>
            <a:endParaRPr lang="es-ES" dirty="0"/>
          </a:p>
        </p:txBody>
      </p:sp>
      <p:pic>
        <p:nvPicPr>
          <p:cNvPr id="4" name="Imagen 3" descr="download.jpg">
            <a:extLst>
              <a:ext uri="{FF2B5EF4-FFF2-40B4-BE49-F238E27FC236}">
                <a16:creationId xmlns:a16="http://schemas.microsoft.com/office/drawing/2014/main" id="{1079E69C-3570-4E28-9308-77DD2EA32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548" y="1659565"/>
            <a:ext cx="3084909" cy="4648388"/>
          </a:xfrm>
          <a:prstGeom prst="rect">
            <a:avLst/>
          </a:prstGeom>
        </p:spPr>
      </p:pic>
    </p:spTree>
    <p:extLst>
      <p:ext uri="{BB962C8B-B14F-4D97-AF65-F5344CB8AC3E}">
        <p14:creationId xmlns:p14="http://schemas.microsoft.com/office/powerpoint/2010/main" val="176571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5D64E-533D-4EEE-931A-7005EF1AAE90}"/>
              </a:ext>
            </a:extLst>
          </p:cNvPr>
          <p:cNvSpPr>
            <a:spLocks noGrp="1"/>
          </p:cNvSpPr>
          <p:nvPr>
            <p:ph type="title"/>
          </p:nvPr>
        </p:nvSpPr>
        <p:spPr/>
        <p:txBody>
          <a:bodyPr/>
          <a:lstStyle/>
          <a:p>
            <a:r>
              <a:rPr lang="es-ES" dirty="0" err="1"/>
              <a:t>iNTRODUCTION</a:t>
            </a:r>
            <a:endParaRPr lang="es-ES" dirty="0"/>
          </a:p>
        </p:txBody>
      </p:sp>
      <p:sp>
        <p:nvSpPr>
          <p:cNvPr id="3" name="Marcador de contenido 2">
            <a:extLst>
              <a:ext uri="{FF2B5EF4-FFF2-40B4-BE49-F238E27FC236}">
                <a16:creationId xmlns:a16="http://schemas.microsoft.com/office/drawing/2014/main" id="{BB66818F-0C95-48A6-8172-092859C0C50A}"/>
              </a:ext>
            </a:extLst>
          </p:cNvPr>
          <p:cNvSpPr>
            <a:spLocks noGrp="1"/>
          </p:cNvSpPr>
          <p:nvPr>
            <p:ph idx="1"/>
          </p:nvPr>
        </p:nvSpPr>
        <p:spPr>
          <a:xfrm>
            <a:off x="641018" y="2093976"/>
            <a:ext cx="10481134" cy="4628974"/>
          </a:xfrm>
        </p:spPr>
        <p:txBody>
          <a:bodyPr/>
          <a:lstStyle/>
          <a:p>
            <a:pPr algn="just"/>
            <a:r>
              <a:rPr lang="es-ES" sz="4400" dirty="0"/>
              <a:t>In </a:t>
            </a:r>
            <a:r>
              <a:rPr lang="es-ES" sz="4400" dirty="0" err="1"/>
              <a:t>Physics</a:t>
            </a:r>
            <a:r>
              <a:rPr lang="es-ES" sz="4400" dirty="0"/>
              <a:t>, Albert Einstein and Isaac Newton; in </a:t>
            </a:r>
            <a:r>
              <a:rPr lang="es-ES" sz="4400" dirty="0" err="1"/>
              <a:t>Chemistry</a:t>
            </a:r>
            <a:r>
              <a:rPr lang="es-ES" sz="4400" dirty="0"/>
              <a:t>, Melvin Calvin; in </a:t>
            </a:r>
            <a:r>
              <a:rPr lang="es-ES" sz="4400" dirty="0" err="1"/>
              <a:t>Biology</a:t>
            </a:r>
            <a:r>
              <a:rPr lang="es-ES" sz="4400" dirty="0"/>
              <a:t>, Charles Darwin; in </a:t>
            </a:r>
            <a:r>
              <a:rPr lang="es-ES" sz="4400" dirty="0" err="1"/>
              <a:t>Maths</a:t>
            </a:r>
            <a:r>
              <a:rPr lang="es-ES" sz="4400" dirty="0"/>
              <a:t>, Blaise Pascal…</a:t>
            </a:r>
          </a:p>
          <a:p>
            <a:pPr marL="0" indent="0">
              <a:buNone/>
            </a:pPr>
            <a:endParaRPr lang="es-ES" dirty="0"/>
          </a:p>
        </p:txBody>
      </p:sp>
    </p:spTree>
    <p:extLst>
      <p:ext uri="{BB962C8B-B14F-4D97-AF65-F5344CB8AC3E}">
        <p14:creationId xmlns:p14="http://schemas.microsoft.com/office/powerpoint/2010/main" val="40198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39D5EC-A1AC-4207-8F62-A4A9B9DBDBAD}"/>
              </a:ext>
            </a:extLst>
          </p:cNvPr>
          <p:cNvSpPr txBox="1"/>
          <p:nvPr/>
        </p:nvSpPr>
        <p:spPr>
          <a:xfrm>
            <a:off x="4445392" y="675250"/>
            <a:ext cx="3587261" cy="646331"/>
          </a:xfrm>
          <a:prstGeom prst="rect">
            <a:avLst/>
          </a:prstGeom>
          <a:noFill/>
        </p:spPr>
        <p:txBody>
          <a:bodyPr wrap="square" rtlCol="0">
            <a:spAutoFit/>
          </a:bodyPr>
          <a:lstStyle/>
          <a:p>
            <a:r>
              <a:rPr lang="es-ES" sz="3600" b="1" dirty="0"/>
              <a:t>CONCLUSION</a:t>
            </a:r>
          </a:p>
        </p:txBody>
      </p:sp>
      <p:sp>
        <p:nvSpPr>
          <p:cNvPr id="4" name="CuadroTexto 3">
            <a:extLst>
              <a:ext uri="{FF2B5EF4-FFF2-40B4-BE49-F238E27FC236}">
                <a16:creationId xmlns:a16="http://schemas.microsoft.com/office/drawing/2014/main" id="{9C17B057-B72F-4A92-8997-70D078274EDA}"/>
              </a:ext>
            </a:extLst>
          </p:cNvPr>
          <p:cNvSpPr txBox="1"/>
          <p:nvPr/>
        </p:nvSpPr>
        <p:spPr>
          <a:xfrm>
            <a:off x="1580270" y="2377441"/>
            <a:ext cx="9875520" cy="2308324"/>
          </a:xfrm>
          <a:prstGeom prst="rect">
            <a:avLst/>
          </a:prstGeom>
          <a:noFill/>
        </p:spPr>
        <p:txBody>
          <a:bodyPr wrap="square" rtlCol="0">
            <a:spAutoFit/>
          </a:bodyPr>
          <a:lstStyle/>
          <a:p>
            <a:r>
              <a:rPr lang="en-US" sz="3600" dirty="0"/>
              <a:t>These powerful women in Science never backed down from pursuing their passions, and those enduring legacies continue to move other women into the STEM fields.</a:t>
            </a:r>
            <a:endParaRPr lang="es-ES" sz="3600" dirty="0"/>
          </a:p>
        </p:txBody>
      </p:sp>
      <p:sp>
        <p:nvSpPr>
          <p:cNvPr id="5" name="CuadroTexto 4">
            <a:extLst>
              <a:ext uri="{FF2B5EF4-FFF2-40B4-BE49-F238E27FC236}">
                <a16:creationId xmlns:a16="http://schemas.microsoft.com/office/drawing/2014/main" id="{31A6FD40-FC6D-45E6-9D9C-F1F4DB23DF65}"/>
              </a:ext>
            </a:extLst>
          </p:cNvPr>
          <p:cNvSpPr txBox="1"/>
          <p:nvPr/>
        </p:nvSpPr>
        <p:spPr>
          <a:xfrm>
            <a:off x="1209822" y="3826412"/>
            <a:ext cx="9875520" cy="2356338"/>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262900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AF95F6-37E6-4EEC-BDB2-ED9086192262}"/>
              </a:ext>
            </a:extLst>
          </p:cNvPr>
          <p:cNvSpPr txBox="1"/>
          <p:nvPr/>
        </p:nvSpPr>
        <p:spPr>
          <a:xfrm>
            <a:off x="1519311" y="1814732"/>
            <a:ext cx="9425354" cy="3970318"/>
          </a:xfrm>
          <a:prstGeom prst="rect">
            <a:avLst/>
          </a:prstGeom>
          <a:noFill/>
        </p:spPr>
        <p:txBody>
          <a:bodyPr wrap="square" rtlCol="0">
            <a:spAutoFit/>
          </a:bodyPr>
          <a:lstStyle/>
          <a:p>
            <a:pPr algn="ctr"/>
            <a:r>
              <a:rPr lang="en-US" sz="3600" dirty="0"/>
              <a:t>“Don't let anyone rob you of your imagination, your creativity, or your curiosity. It's your place in the world; it's your life. Go on and do all you can with it, and make it the life you want to live.”  - </a:t>
            </a:r>
            <a:r>
              <a:rPr lang="en-US" sz="3600" b="1" dirty="0">
                <a:solidFill>
                  <a:srgbClr val="00B050"/>
                </a:solidFill>
              </a:rPr>
              <a:t>Mae Jemison</a:t>
            </a:r>
            <a:r>
              <a:rPr lang="en-US" sz="3600" dirty="0"/>
              <a:t>,  first African American woman astronaut in space</a:t>
            </a:r>
            <a:endParaRPr lang="es-ES" sz="3600" dirty="0"/>
          </a:p>
        </p:txBody>
      </p:sp>
    </p:spTree>
    <p:extLst>
      <p:ext uri="{BB962C8B-B14F-4D97-AF65-F5344CB8AC3E}">
        <p14:creationId xmlns:p14="http://schemas.microsoft.com/office/powerpoint/2010/main" val="549962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E626AB-ACAF-4479-B273-3E44F821AE93}"/>
              </a:ext>
            </a:extLst>
          </p:cNvPr>
          <p:cNvSpPr txBox="1"/>
          <p:nvPr/>
        </p:nvSpPr>
        <p:spPr>
          <a:xfrm>
            <a:off x="2298032" y="2189747"/>
            <a:ext cx="7784431" cy="2862322"/>
          </a:xfrm>
          <a:prstGeom prst="rect">
            <a:avLst/>
          </a:prstGeom>
          <a:noFill/>
        </p:spPr>
        <p:txBody>
          <a:bodyPr wrap="square" rtlCol="0">
            <a:spAutoFit/>
          </a:bodyPr>
          <a:lstStyle/>
          <a:p>
            <a:pPr algn="ctr"/>
            <a:r>
              <a:rPr lang="es-ES" sz="6000" dirty="0"/>
              <a:t>THANK YOU </a:t>
            </a:r>
          </a:p>
          <a:p>
            <a:pPr algn="ctr"/>
            <a:r>
              <a:rPr lang="es-ES" sz="6000" dirty="0"/>
              <a:t>FOR </a:t>
            </a:r>
          </a:p>
          <a:p>
            <a:pPr algn="ctr"/>
            <a:r>
              <a:rPr lang="es-ES" sz="6000" dirty="0"/>
              <a:t>YOUR ATTENTION</a:t>
            </a:r>
          </a:p>
        </p:txBody>
      </p:sp>
    </p:spTree>
    <p:extLst>
      <p:ext uri="{BB962C8B-B14F-4D97-AF65-F5344CB8AC3E}">
        <p14:creationId xmlns:p14="http://schemas.microsoft.com/office/powerpoint/2010/main" val="1130873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48D6D-6A06-4D15-988B-754867065D63}"/>
              </a:ext>
            </a:extLst>
          </p:cNvPr>
          <p:cNvSpPr>
            <a:spLocks noGrp="1"/>
          </p:cNvSpPr>
          <p:nvPr>
            <p:ph type="ctrTitle"/>
          </p:nvPr>
        </p:nvSpPr>
        <p:spPr/>
        <p:txBody>
          <a:bodyPr/>
          <a:lstStyle/>
          <a:p>
            <a:pPr algn="ctr"/>
            <a:r>
              <a:rPr lang="es-ES" dirty="0"/>
              <a:t>THE END</a:t>
            </a:r>
          </a:p>
        </p:txBody>
      </p:sp>
      <p:pic>
        <p:nvPicPr>
          <p:cNvPr id="4" name="Picture 2">
            <a:extLst>
              <a:ext uri="{FF2B5EF4-FFF2-40B4-BE49-F238E27FC236}">
                <a16:creationId xmlns:a16="http://schemas.microsoft.com/office/drawing/2014/main" id="{3548EA89-F8D7-4F5B-B2AF-9A17603CF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650" y="4824400"/>
            <a:ext cx="1807517" cy="1393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esultado de imagen de bandera europea">
            <a:extLst>
              <a:ext uri="{FF2B5EF4-FFF2-40B4-BE49-F238E27FC236}">
                <a16:creationId xmlns:a16="http://schemas.microsoft.com/office/drawing/2014/main" id="{98F75F51-684A-4FBB-97B0-40E23F797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233" y="5460364"/>
            <a:ext cx="1223614" cy="75755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344D9BE-B058-4FF4-87A1-5D0BDA8F2E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200271" y="1631852"/>
            <a:ext cx="1940169" cy="2134772"/>
          </a:xfrm>
          <a:prstGeom prst="rect">
            <a:avLst/>
          </a:prstGeom>
          <a:noFill/>
          <a:ln>
            <a:noFill/>
          </a:ln>
        </p:spPr>
      </p:pic>
      <p:sp>
        <p:nvSpPr>
          <p:cNvPr id="7" name="Rectángulo 6">
            <a:extLst>
              <a:ext uri="{FF2B5EF4-FFF2-40B4-BE49-F238E27FC236}">
                <a16:creationId xmlns:a16="http://schemas.microsoft.com/office/drawing/2014/main" id="{05DC0C0D-CE0B-4CF4-B1C1-70B3FE57A951}"/>
              </a:ext>
            </a:extLst>
          </p:cNvPr>
          <p:cNvSpPr/>
          <p:nvPr/>
        </p:nvSpPr>
        <p:spPr>
          <a:xfrm>
            <a:off x="4700534" y="4824400"/>
            <a:ext cx="3079689" cy="369332"/>
          </a:xfrm>
          <a:prstGeom prst="rect">
            <a:avLst/>
          </a:prstGeom>
        </p:spPr>
        <p:txBody>
          <a:bodyPr wrap="none">
            <a:spAutoFit/>
          </a:bodyPr>
          <a:lstStyle/>
          <a:p>
            <a:r>
              <a:rPr lang="es-ES" i="1" dirty="0">
                <a:latin typeface="Bodoni MT Black" panose="02070A03080606020203" pitchFamily="18" charset="0"/>
              </a:rPr>
              <a:t>FULL STEAM AHEAD!</a:t>
            </a:r>
          </a:p>
        </p:txBody>
      </p:sp>
      <p:pic>
        <p:nvPicPr>
          <p:cNvPr id="8" name="Imagen 7">
            <a:extLst>
              <a:ext uri="{FF2B5EF4-FFF2-40B4-BE49-F238E27FC236}">
                <a16:creationId xmlns:a16="http://schemas.microsoft.com/office/drawing/2014/main" id="{D93B19CB-3C90-4673-A5CA-1927C38D6566}"/>
              </a:ext>
            </a:extLst>
          </p:cNvPr>
          <p:cNvPicPr>
            <a:picLocks noChangeAspect="1"/>
          </p:cNvPicPr>
          <p:nvPr/>
        </p:nvPicPr>
        <p:blipFill>
          <a:blip r:embed="rId5"/>
          <a:stretch>
            <a:fillRect/>
          </a:stretch>
        </p:blipFill>
        <p:spPr>
          <a:xfrm>
            <a:off x="8952622" y="5558837"/>
            <a:ext cx="2165208" cy="757555"/>
          </a:xfrm>
          <a:prstGeom prst="rect">
            <a:avLst/>
          </a:prstGeom>
        </p:spPr>
      </p:pic>
    </p:spTree>
    <p:extLst>
      <p:ext uri="{BB962C8B-B14F-4D97-AF65-F5344CB8AC3E}">
        <p14:creationId xmlns:p14="http://schemas.microsoft.com/office/powerpoint/2010/main" val="3257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3055E9-10AF-45C5-941E-3C61EA98305E}"/>
              </a:ext>
            </a:extLst>
          </p:cNvPr>
          <p:cNvSpPr/>
          <p:nvPr/>
        </p:nvSpPr>
        <p:spPr>
          <a:xfrm>
            <a:off x="897987" y="2121097"/>
            <a:ext cx="10396025" cy="2123658"/>
          </a:xfrm>
          <a:prstGeom prst="rect">
            <a:avLst/>
          </a:prstGeom>
        </p:spPr>
        <p:txBody>
          <a:bodyPr wrap="square">
            <a:spAutoFit/>
          </a:bodyPr>
          <a:lstStyle/>
          <a:p>
            <a:pPr marL="571500" indent="-571500" algn="just">
              <a:buFont typeface="Wingdings" panose="05000000000000000000" pitchFamily="2" charset="2"/>
              <a:buChar char="§"/>
            </a:pPr>
            <a:r>
              <a:rPr lang="es-ES" sz="4400" dirty="0" err="1"/>
              <a:t>You</a:t>
            </a:r>
            <a:r>
              <a:rPr lang="es-ES" sz="4400" dirty="0"/>
              <a:t> can </a:t>
            </a:r>
            <a:r>
              <a:rPr lang="es-ES" sz="4400" dirty="0" err="1"/>
              <a:t>name</a:t>
            </a:r>
            <a:r>
              <a:rPr lang="es-ES" sz="4400" dirty="0"/>
              <a:t> a </a:t>
            </a:r>
            <a:r>
              <a:rPr lang="es-ES" sz="4400" dirty="0" err="1"/>
              <a:t>lot</a:t>
            </a:r>
            <a:r>
              <a:rPr lang="es-ES" sz="4400" dirty="0"/>
              <a:t> </a:t>
            </a:r>
            <a:r>
              <a:rPr lang="es-ES" sz="4400" dirty="0" err="1"/>
              <a:t>of</a:t>
            </a:r>
            <a:r>
              <a:rPr lang="es-ES" sz="4400" dirty="0"/>
              <a:t> </a:t>
            </a:r>
            <a:r>
              <a:rPr lang="es-ES" sz="4400" dirty="0" err="1"/>
              <a:t>male</a:t>
            </a:r>
            <a:r>
              <a:rPr lang="es-ES" sz="4400" dirty="0"/>
              <a:t> </a:t>
            </a:r>
            <a:r>
              <a:rPr lang="es-ES" sz="4400" dirty="0" err="1"/>
              <a:t>scientists</a:t>
            </a:r>
            <a:r>
              <a:rPr lang="es-ES" sz="4400" dirty="0"/>
              <a:t> in </a:t>
            </a:r>
            <a:r>
              <a:rPr lang="es-ES" sz="4400" dirty="0" err="1"/>
              <a:t>the</a:t>
            </a:r>
            <a:r>
              <a:rPr lang="es-ES" sz="4400" dirty="0"/>
              <a:t> </a:t>
            </a:r>
            <a:r>
              <a:rPr lang="es-ES" sz="4400" dirty="0" err="1"/>
              <a:t>history</a:t>
            </a:r>
            <a:r>
              <a:rPr lang="es-ES" sz="4400" dirty="0"/>
              <a:t> </a:t>
            </a:r>
            <a:r>
              <a:rPr lang="es-ES" sz="4400" dirty="0" err="1"/>
              <a:t>of</a:t>
            </a:r>
            <a:r>
              <a:rPr lang="es-ES" sz="4400" dirty="0"/>
              <a:t> </a:t>
            </a:r>
            <a:r>
              <a:rPr lang="es-ES" sz="4400" dirty="0" err="1"/>
              <a:t>mankind</a:t>
            </a:r>
            <a:r>
              <a:rPr lang="es-ES" sz="4400" dirty="0"/>
              <a:t>, </a:t>
            </a:r>
            <a:r>
              <a:rPr lang="es-ES" sz="4400" dirty="0" err="1"/>
              <a:t>but</a:t>
            </a:r>
            <a:r>
              <a:rPr lang="es-ES" sz="4400" dirty="0"/>
              <a:t> </a:t>
            </a:r>
            <a:r>
              <a:rPr lang="es-ES" sz="4400" b="1" dirty="0" err="1"/>
              <a:t>what</a:t>
            </a:r>
            <a:r>
              <a:rPr lang="es-ES" sz="4400" b="1" dirty="0"/>
              <a:t> </a:t>
            </a:r>
            <a:r>
              <a:rPr lang="es-ES" sz="4400" b="1" dirty="0" err="1"/>
              <a:t>about</a:t>
            </a:r>
            <a:r>
              <a:rPr lang="es-ES" sz="4400" b="1" dirty="0"/>
              <a:t> </a:t>
            </a:r>
            <a:r>
              <a:rPr lang="es-ES" sz="4400" b="1" dirty="0" err="1"/>
              <a:t>women</a:t>
            </a:r>
            <a:r>
              <a:rPr lang="es-ES" sz="4400" b="1" dirty="0"/>
              <a:t> in </a:t>
            </a:r>
            <a:r>
              <a:rPr lang="es-ES" sz="4400" b="1" dirty="0" err="1"/>
              <a:t>Science</a:t>
            </a:r>
            <a:r>
              <a:rPr lang="es-ES" sz="4400" b="1" dirty="0"/>
              <a:t>? </a:t>
            </a:r>
          </a:p>
        </p:txBody>
      </p:sp>
    </p:spTree>
    <p:extLst>
      <p:ext uri="{BB962C8B-B14F-4D97-AF65-F5344CB8AC3E}">
        <p14:creationId xmlns:p14="http://schemas.microsoft.com/office/powerpoint/2010/main" val="370110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63E12D1-64AB-48C7-A287-D174DB4A790E}"/>
              </a:ext>
            </a:extLst>
          </p:cNvPr>
          <p:cNvSpPr/>
          <p:nvPr/>
        </p:nvSpPr>
        <p:spPr>
          <a:xfrm>
            <a:off x="1575582" y="2180491"/>
            <a:ext cx="9439420" cy="2862322"/>
          </a:xfrm>
          <a:prstGeom prst="rect">
            <a:avLst/>
          </a:prstGeom>
        </p:spPr>
        <p:txBody>
          <a:bodyPr wrap="square">
            <a:spAutoFit/>
          </a:bodyPr>
          <a:lstStyle/>
          <a:p>
            <a:pPr marL="571500" indent="-571500" algn="just">
              <a:buFont typeface="Wingdings" panose="05000000000000000000" pitchFamily="2" charset="2"/>
              <a:buChar char="§"/>
            </a:pPr>
            <a:r>
              <a:rPr lang="es-ES" sz="3600" dirty="0" err="1"/>
              <a:t>Now</a:t>
            </a:r>
            <a:r>
              <a:rPr lang="es-ES" sz="3600" dirty="0"/>
              <a:t>, </a:t>
            </a:r>
            <a:r>
              <a:rPr lang="es-ES" sz="3600" dirty="0" err="1"/>
              <a:t>we’re</a:t>
            </a:r>
            <a:r>
              <a:rPr lang="es-ES" sz="3600" dirty="0"/>
              <a:t> </a:t>
            </a:r>
            <a:r>
              <a:rPr lang="es-ES" sz="3600" dirty="0" err="1"/>
              <a:t>going</a:t>
            </a:r>
            <a:r>
              <a:rPr lang="es-ES" sz="3600" dirty="0"/>
              <a:t> </a:t>
            </a:r>
            <a:r>
              <a:rPr lang="es-ES" sz="3600" dirty="0" err="1"/>
              <a:t>to</a:t>
            </a:r>
            <a:r>
              <a:rPr lang="es-ES" sz="3600" dirty="0"/>
              <a:t> </a:t>
            </a:r>
            <a:r>
              <a:rPr lang="es-ES" sz="3600" dirty="0" err="1"/>
              <a:t>discover</a:t>
            </a:r>
            <a:r>
              <a:rPr lang="es-ES" sz="3600" dirty="0"/>
              <a:t> </a:t>
            </a:r>
            <a:r>
              <a:rPr lang="es-ES" sz="3600" dirty="0" err="1"/>
              <a:t>together</a:t>
            </a:r>
            <a:r>
              <a:rPr lang="es-ES" sz="3600" dirty="0"/>
              <a:t> </a:t>
            </a:r>
            <a:r>
              <a:rPr lang="es-ES" sz="3600" dirty="0" err="1"/>
              <a:t>some</a:t>
            </a:r>
            <a:r>
              <a:rPr lang="es-ES" sz="3600" dirty="0"/>
              <a:t> </a:t>
            </a:r>
            <a:r>
              <a:rPr lang="es-ES" sz="3600" dirty="0" err="1"/>
              <a:t>of</a:t>
            </a:r>
            <a:r>
              <a:rPr lang="es-ES" sz="3600" dirty="0"/>
              <a:t> </a:t>
            </a:r>
            <a:r>
              <a:rPr lang="es-ES" sz="3600" dirty="0" err="1"/>
              <a:t>the</a:t>
            </a:r>
            <a:r>
              <a:rPr lang="es-ES" sz="3600" dirty="0"/>
              <a:t> </a:t>
            </a:r>
            <a:r>
              <a:rPr lang="es-ES" sz="3600" dirty="0" err="1"/>
              <a:t>most</a:t>
            </a:r>
            <a:r>
              <a:rPr lang="es-ES" sz="3600" dirty="0"/>
              <a:t> </a:t>
            </a:r>
            <a:r>
              <a:rPr lang="es-ES" sz="3600" dirty="0" err="1"/>
              <a:t>amazing</a:t>
            </a:r>
            <a:r>
              <a:rPr lang="es-ES" sz="3600" dirty="0"/>
              <a:t> </a:t>
            </a:r>
            <a:r>
              <a:rPr lang="es-ES" sz="3600" dirty="0" err="1"/>
              <a:t>women</a:t>
            </a:r>
            <a:r>
              <a:rPr lang="es-ES" sz="3600" dirty="0"/>
              <a:t> in </a:t>
            </a:r>
            <a:r>
              <a:rPr lang="es-ES" sz="3600" dirty="0" err="1"/>
              <a:t>the</a:t>
            </a:r>
            <a:r>
              <a:rPr lang="es-ES" sz="3600" dirty="0"/>
              <a:t> </a:t>
            </a:r>
            <a:r>
              <a:rPr lang="es-ES" sz="3600" dirty="0" err="1"/>
              <a:t>history</a:t>
            </a:r>
            <a:r>
              <a:rPr lang="es-ES" sz="3600" dirty="0"/>
              <a:t> </a:t>
            </a:r>
            <a:r>
              <a:rPr lang="es-ES" sz="3600" dirty="0" err="1"/>
              <a:t>of</a:t>
            </a:r>
            <a:r>
              <a:rPr lang="es-ES" sz="3600" dirty="0"/>
              <a:t> </a:t>
            </a:r>
            <a:r>
              <a:rPr lang="es-ES" sz="3600" dirty="0" err="1"/>
              <a:t>Europe</a:t>
            </a:r>
            <a:r>
              <a:rPr lang="es-ES" sz="3600" dirty="0"/>
              <a:t> </a:t>
            </a:r>
            <a:r>
              <a:rPr lang="es-ES" sz="3600" dirty="0" err="1"/>
              <a:t>of</a:t>
            </a:r>
            <a:r>
              <a:rPr lang="es-ES" sz="3600" dirty="0"/>
              <a:t> </a:t>
            </a:r>
            <a:r>
              <a:rPr lang="es-ES" sz="3600" dirty="0" err="1"/>
              <a:t>the</a:t>
            </a:r>
            <a:r>
              <a:rPr lang="es-ES" sz="3600" dirty="0"/>
              <a:t> </a:t>
            </a:r>
            <a:r>
              <a:rPr lang="es-ES" sz="3600" dirty="0" err="1"/>
              <a:t>past</a:t>
            </a:r>
            <a:r>
              <a:rPr lang="es-ES" sz="3600" dirty="0"/>
              <a:t> and </a:t>
            </a:r>
            <a:r>
              <a:rPr lang="es-ES" sz="3600" dirty="0" err="1"/>
              <a:t>the</a:t>
            </a:r>
            <a:r>
              <a:rPr lang="es-ES" sz="3600" dirty="0"/>
              <a:t> </a:t>
            </a:r>
            <a:r>
              <a:rPr lang="es-ES" sz="3600" dirty="0" err="1"/>
              <a:t>present</a:t>
            </a:r>
            <a:r>
              <a:rPr lang="es-ES" sz="3600" dirty="0"/>
              <a:t>. </a:t>
            </a:r>
            <a:r>
              <a:rPr lang="es-ES" sz="3600" dirty="0" err="1"/>
              <a:t>Women</a:t>
            </a:r>
            <a:r>
              <a:rPr lang="es-ES" sz="3600" dirty="0"/>
              <a:t> </a:t>
            </a:r>
            <a:r>
              <a:rPr lang="es-ES" sz="3600" dirty="0" err="1"/>
              <a:t>who</a:t>
            </a:r>
            <a:r>
              <a:rPr lang="es-ES" sz="3600" dirty="0"/>
              <a:t> </a:t>
            </a:r>
            <a:r>
              <a:rPr lang="es-ES" sz="3600" dirty="0" err="1"/>
              <a:t>have</a:t>
            </a:r>
            <a:r>
              <a:rPr lang="es-ES" sz="3600" dirty="0"/>
              <a:t> </a:t>
            </a:r>
            <a:r>
              <a:rPr lang="es-ES" sz="3600" dirty="0" err="1"/>
              <a:t>dedicated</a:t>
            </a:r>
            <a:r>
              <a:rPr lang="es-ES" sz="3600" dirty="0"/>
              <a:t> </a:t>
            </a:r>
            <a:r>
              <a:rPr lang="es-ES" sz="3600" dirty="0" err="1"/>
              <a:t>all</a:t>
            </a:r>
            <a:r>
              <a:rPr lang="es-ES" sz="3600" dirty="0"/>
              <a:t> </a:t>
            </a:r>
            <a:r>
              <a:rPr lang="es-ES" sz="3600" dirty="0" err="1"/>
              <a:t>their</a:t>
            </a:r>
            <a:r>
              <a:rPr lang="es-ES" sz="3600" dirty="0"/>
              <a:t> </a:t>
            </a:r>
            <a:r>
              <a:rPr lang="es-ES" sz="3600" dirty="0" err="1"/>
              <a:t>lives</a:t>
            </a:r>
            <a:r>
              <a:rPr lang="es-ES" sz="3600" dirty="0"/>
              <a:t> </a:t>
            </a:r>
            <a:r>
              <a:rPr lang="es-ES" sz="3600" dirty="0" err="1"/>
              <a:t>to</a:t>
            </a:r>
            <a:r>
              <a:rPr lang="es-ES" sz="3600" dirty="0"/>
              <a:t> </a:t>
            </a:r>
            <a:r>
              <a:rPr lang="es-ES" sz="3600" dirty="0" err="1"/>
              <a:t>Science</a:t>
            </a:r>
            <a:r>
              <a:rPr lang="es-ES" sz="3600" dirty="0"/>
              <a:t>.</a:t>
            </a:r>
          </a:p>
        </p:txBody>
      </p:sp>
    </p:spTree>
    <p:extLst>
      <p:ext uri="{BB962C8B-B14F-4D97-AF65-F5344CB8AC3E}">
        <p14:creationId xmlns:p14="http://schemas.microsoft.com/office/powerpoint/2010/main" val="335513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C9DCF-F5E5-4D46-AA87-569947B25027}"/>
              </a:ext>
            </a:extLst>
          </p:cNvPr>
          <p:cNvSpPr>
            <a:spLocks noGrp="1"/>
          </p:cNvSpPr>
          <p:nvPr>
            <p:ph type="title"/>
          </p:nvPr>
        </p:nvSpPr>
        <p:spPr/>
        <p:txBody>
          <a:bodyPr/>
          <a:lstStyle/>
          <a:p>
            <a:r>
              <a:rPr lang="es-ES" dirty="0" err="1"/>
              <a:t>Ancient</a:t>
            </a:r>
            <a:r>
              <a:rPr lang="es-ES" dirty="0"/>
              <a:t> </a:t>
            </a:r>
            <a:r>
              <a:rPr lang="es-ES" dirty="0" err="1"/>
              <a:t>greece</a:t>
            </a:r>
            <a:endParaRPr lang="es-ES" dirty="0"/>
          </a:p>
        </p:txBody>
      </p:sp>
      <p:sp>
        <p:nvSpPr>
          <p:cNvPr id="3" name="Marcador de contenido 2">
            <a:extLst>
              <a:ext uri="{FF2B5EF4-FFF2-40B4-BE49-F238E27FC236}">
                <a16:creationId xmlns:a16="http://schemas.microsoft.com/office/drawing/2014/main" id="{8C31FBBE-87CE-448A-A11A-7A5346E3E91D}"/>
              </a:ext>
            </a:extLst>
          </p:cNvPr>
          <p:cNvSpPr>
            <a:spLocks noGrp="1"/>
          </p:cNvSpPr>
          <p:nvPr>
            <p:ph idx="1"/>
          </p:nvPr>
        </p:nvSpPr>
        <p:spPr>
          <a:xfrm>
            <a:off x="1069848" y="1772529"/>
            <a:ext cx="10058400" cy="4399671"/>
          </a:xfrm>
        </p:spPr>
        <p:txBody>
          <a:bodyPr/>
          <a:lstStyle/>
          <a:p>
            <a:pPr algn="just">
              <a:lnSpc>
                <a:spcPct val="100000"/>
              </a:lnSpc>
              <a:spcBef>
                <a:spcPts val="0"/>
              </a:spcBef>
              <a:spcAft>
                <a:spcPts val="600"/>
              </a:spcAft>
            </a:pPr>
            <a:r>
              <a:rPr lang="en-GB" sz="3200" dirty="0"/>
              <a:t>The study of natural philosophy in ancient Greece was open to women. Recorded examples include </a:t>
            </a:r>
            <a:r>
              <a:rPr lang="en-GB" sz="3200" b="1" dirty="0" err="1">
                <a:solidFill>
                  <a:srgbClr val="00B050"/>
                </a:solidFill>
              </a:rPr>
              <a:t>Aglaonike</a:t>
            </a:r>
            <a:r>
              <a:rPr lang="en-GB" sz="3200" b="1" dirty="0">
                <a:solidFill>
                  <a:srgbClr val="00B050"/>
                </a:solidFill>
              </a:rPr>
              <a:t>,</a:t>
            </a:r>
            <a:r>
              <a:rPr lang="en-GB" sz="3200" dirty="0"/>
              <a:t> who predicted eclipses; and </a:t>
            </a:r>
            <a:r>
              <a:rPr lang="en-GB" sz="3200" b="1" dirty="0">
                <a:solidFill>
                  <a:srgbClr val="00B050"/>
                </a:solidFill>
              </a:rPr>
              <a:t>Theano</a:t>
            </a:r>
            <a:r>
              <a:rPr lang="en-GB" sz="3200" dirty="0"/>
              <a:t>, mathematician and physician, who was a pupil of Pythagoras.</a:t>
            </a:r>
            <a:endParaRPr lang="es-ES" sz="3200" dirty="0"/>
          </a:p>
          <a:p>
            <a:endParaRPr lang="es-ES" dirty="0"/>
          </a:p>
        </p:txBody>
      </p:sp>
      <p:pic>
        <p:nvPicPr>
          <p:cNvPr id="5" name="Imagen 4">
            <a:extLst>
              <a:ext uri="{FF2B5EF4-FFF2-40B4-BE49-F238E27FC236}">
                <a16:creationId xmlns:a16="http://schemas.microsoft.com/office/drawing/2014/main" id="{5B4C09D7-D8B0-4276-8AB4-F26CC772BD70}"/>
              </a:ext>
            </a:extLst>
          </p:cNvPr>
          <p:cNvPicPr>
            <a:picLocks noChangeAspect="1"/>
          </p:cNvPicPr>
          <p:nvPr/>
        </p:nvPicPr>
        <p:blipFill>
          <a:blip r:embed="rId2"/>
          <a:stretch>
            <a:fillRect/>
          </a:stretch>
        </p:blipFill>
        <p:spPr>
          <a:xfrm>
            <a:off x="5955095" y="3804485"/>
            <a:ext cx="4181284" cy="2367715"/>
          </a:xfrm>
          <a:prstGeom prst="rect">
            <a:avLst/>
          </a:prstGeom>
        </p:spPr>
      </p:pic>
    </p:spTree>
    <p:extLst>
      <p:ext uri="{BB962C8B-B14F-4D97-AF65-F5344CB8AC3E}">
        <p14:creationId xmlns:p14="http://schemas.microsoft.com/office/powerpoint/2010/main" val="128283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ECBD4-0778-4EF8-9D76-9262CAAEC8D0}"/>
              </a:ext>
            </a:extLst>
          </p:cNvPr>
          <p:cNvSpPr>
            <a:spLocks noGrp="1"/>
          </p:cNvSpPr>
          <p:nvPr>
            <p:ph type="title"/>
          </p:nvPr>
        </p:nvSpPr>
        <p:spPr/>
        <p:txBody>
          <a:bodyPr/>
          <a:lstStyle/>
          <a:p>
            <a:r>
              <a:rPr lang="es-ES" dirty="0"/>
              <a:t>Medieval </a:t>
            </a:r>
            <a:r>
              <a:rPr lang="es-ES" dirty="0" err="1"/>
              <a:t>europe</a:t>
            </a:r>
            <a:endParaRPr lang="es-ES" dirty="0"/>
          </a:p>
        </p:txBody>
      </p:sp>
      <p:sp>
        <p:nvSpPr>
          <p:cNvPr id="3" name="Marcador de contenido 2">
            <a:extLst>
              <a:ext uri="{FF2B5EF4-FFF2-40B4-BE49-F238E27FC236}">
                <a16:creationId xmlns:a16="http://schemas.microsoft.com/office/drawing/2014/main" id="{300971F4-3807-49F9-9BB9-222877D27FEF}"/>
              </a:ext>
            </a:extLst>
          </p:cNvPr>
          <p:cNvSpPr>
            <a:spLocks noGrp="1"/>
          </p:cNvSpPr>
          <p:nvPr>
            <p:ph idx="1"/>
          </p:nvPr>
        </p:nvSpPr>
        <p:spPr>
          <a:xfrm>
            <a:off x="577479" y="1966664"/>
            <a:ext cx="7764663" cy="4050792"/>
          </a:xfrm>
        </p:spPr>
        <p:txBody>
          <a:bodyPr>
            <a:normAutofit/>
          </a:bodyPr>
          <a:lstStyle/>
          <a:p>
            <a:pPr>
              <a:lnSpc>
                <a:spcPct val="150000"/>
              </a:lnSpc>
              <a:spcBef>
                <a:spcPts val="0"/>
              </a:spcBef>
            </a:pPr>
            <a:r>
              <a:rPr lang="en-GB" sz="2400" dirty="0"/>
              <a:t>     Convents were an important place of education for women during this period. The German abbess  </a:t>
            </a:r>
            <a:r>
              <a:rPr lang="en-GB" sz="2400" b="1" dirty="0">
                <a:solidFill>
                  <a:srgbClr val="00B050"/>
                </a:solidFill>
              </a:rPr>
              <a:t>Hildegard of </a:t>
            </a:r>
            <a:r>
              <a:rPr lang="en-GB" sz="2400" b="1" dirty="0" err="1">
                <a:solidFill>
                  <a:srgbClr val="00B050"/>
                </a:solidFill>
              </a:rPr>
              <a:t>Bingen</a:t>
            </a:r>
            <a:r>
              <a:rPr lang="en-GB" sz="2400" b="1" dirty="0">
                <a:solidFill>
                  <a:srgbClr val="00B050"/>
                </a:solidFill>
              </a:rPr>
              <a:t> </a:t>
            </a:r>
            <a:r>
              <a:rPr lang="en-GB" sz="2400" dirty="0"/>
              <a:t>(1098–1179 A.D) was a famous philosopher and botanists, known for her prolific writings which include treatments of various scientific subjects, like medicine, botany and natural history.</a:t>
            </a:r>
            <a:endParaRPr lang="es-ES" sz="2400" dirty="0"/>
          </a:p>
          <a:p>
            <a:endParaRPr lang="es-ES" dirty="0"/>
          </a:p>
        </p:txBody>
      </p:sp>
      <p:pic>
        <p:nvPicPr>
          <p:cNvPr id="5" name="Imagen 4">
            <a:extLst>
              <a:ext uri="{FF2B5EF4-FFF2-40B4-BE49-F238E27FC236}">
                <a16:creationId xmlns:a16="http://schemas.microsoft.com/office/drawing/2014/main" id="{037612C7-A5E4-437C-86D6-A79B01DE5F4D}"/>
              </a:ext>
            </a:extLst>
          </p:cNvPr>
          <p:cNvPicPr>
            <a:picLocks noChangeAspect="1"/>
          </p:cNvPicPr>
          <p:nvPr/>
        </p:nvPicPr>
        <p:blipFill>
          <a:blip r:embed="rId2"/>
          <a:stretch>
            <a:fillRect/>
          </a:stretch>
        </p:blipFill>
        <p:spPr>
          <a:xfrm>
            <a:off x="8468749" y="1382855"/>
            <a:ext cx="3384921" cy="2299716"/>
          </a:xfrm>
          <a:prstGeom prst="rect">
            <a:avLst/>
          </a:prstGeom>
        </p:spPr>
      </p:pic>
    </p:spTree>
    <p:extLst>
      <p:ext uri="{BB962C8B-B14F-4D97-AF65-F5344CB8AC3E}">
        <p14:creationId xmlns:p14="http://schemas.microsoft.com/office/powerpoint/2010/main" val="2746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12D7A7-5DB0-4E61-9FAB-DBC2A4F56ED9}"/>
              </a:ext>
            </a:extLst>
          </p:cNvPr>
          <p:cNvPicPr>
            <a:picLocks noChangeAspect="1"/>
          </p:cNvPicPr>
          <p:nvPr/>
        </p:nvPicPr>
        <p:blipFill>
          <a:blip r:embed="rId2"/>
          <a:stretch>
            <a:fillRect/>
          </a:stretch>
        </p:blipFill>
        <p:spPr>
          <a:xfrm>
            <a:off x="8480676" y="3149871"/>
            <a:ext cx="3434701" cy="2420935"/>
          </a:xfrm>
          <a:prstGeom prst="rect">
            <a:avLst/>
          </a:prstGeom>
        </p:spPr>
      </p:pic>
      <p:sp>
        <p:nvSpPr>
          <p:cNvPr id="2" name="Título 1">
            <a:extLst>
              <a:ext uri="{FF2B5EF4-FFF2-40B4-BE49-F238E27FC236}">
                <a16:creationId xmlns:a16="http://schemas.microsoft.com/office/drawing/2014/main" id="{175367A0-E286-435C-B12D-00B85DFC3F0B}"/>
              </a:ext>
            </a:extLst>
          </p:cNvPr>
          <p:cNvSpPr>
            <a:spLocks noGrp="1"/>
          </p:cNvSpPr>
          <p:nvPr>
            <p:ph type="title"/>
          </p:nvPr>
        </p:nvSpPr>
        <p:spPr/>
        <p:txBody>
          <a:bodyPr/>
          <a:lstStyle/>
          <a:p>
            <a:r>
              <a:rPr lang="es-ES" dirty="0" err="1"/>
              <a:t>SixteenTH</a:t>
            </a:r>
            <a:r>
              <a:rPr lang="es-ES" dirty="0"/>
              <a:t> and </a:t>
            </a:r>
            <a:r>
              <a:rPr lang="es-ES" dirty="0" err="1"/>
              <a:t>seventeenTH</a:t>
            </a:r>
            <a:r>
              <a:rPr lang="es-ES" dirty="0"/>
              <a:t> </a:t>
            </a:r>
            <a:r>
              <a:rPr lang="es-ES" dirty="0" err="1"/>
              <a:t>century</a:t>
            </a:r>
            <a:endParaRPr lang="es-ES" dirty="0"/>
          </a:p>
        </p:txBody>
      </p:sp>
      <p:sp>
        <p:nvSpPr>
          <p:cNvPr id="3" name="Marcador de contenido 2">
            <a:extLst>
              <a:ext uri="{FF2B5EF4-FFF2-40B4-BE49-F238E27FC236}">
                <a16:creationId xmlns:a16="http://schemas.microsoft.com/office/drawing/2014/main" id="{3ACDAF88-B2AA-4BB1-AE57-282949484F03}"/>
              </a:ext>
            </a:extLst>
          </p:cNvPr>
          <p:cNvSpPr>
            <a:spLocks noGrp="1"/>
          </p:cNvSpPr>
          <p:nvPr>
            <p:ph idx="1"/>
          </p:nvPr>
        </p:nvSpPr>
        <p:spPr>
          <a:xfrm>
            <a:off x="633047" y="1969477"/>
            <a:ext cx="8182002" cy="4403891"/>
          </a:xfrm>
        </p:spPr>
        <p:txBody>
          <a:bodyPr>
            <a:normAutofit/>
          </a:bodyPr>
          <a:lstStyle/>
          <a:p>
            <a:pPr>
              <a:lnSpc>
                <a:spcPct val="110000"/>
              </a:lnSpc>
              <a:spcBef>
                <a:spcPts val="0"/>
              </a:spcBef>
              <a:spcAft>
                <a:spcPts val="600"/>
              </a:spcAft>
            </a:pPr>
            <a:r>
              <a:rPr lang="en-GB" sz="2800" dirty="0"/>
              <a:t>The most famous female astronomer of the time was German </a:t>
            </a:r>
            <a:r>
              <a:rPr lang="en-GB" sz="2800" b="1" dirty="0">
                <a:solidFill>
                  <a:srgbClr val="00B050"/>
                </a:solidFill>
              </a:rPr>
              <a:t>Maria</a:t>
            </a:r>
            <a:r>
              <a:rPr lang="en-GB" sz="2800" b="1" u="sng" dirty="0">
                <a:solidFill>
                  <a:srgbClr val="00B050"/>
                </a:solidFill>
              </a:rPr>
              <a:t> </a:t>
            </a:r>
            <a:r>
              <a:rPr lang="en-GB" sz="2800" b="1" dirty="0">
                <a:solidFill>
                  <a:srgbClr val="00B050"/>
                </a:solidFill>
              </a:rPr>
              <a:t>Winkelmann</a:t>
            </a:r>
            <a:r>
              <a:rPr lang="en-GB" sz="2800" dirty="0"/>
              <a:t>. Winkelmann's problems with the Berlin Academy reflect the obstacles women faced in being accepted in scientific work, which was considered to be chiefly for men. No woman was invited to either the Royal Society of London nor the French Academy of Sciences until the 20</a:t>
            </a:r>
            <a:r>
              <a:rPr lang="en-GB" sz="2800" baseline="30000" dirty="0"/>
              <a:t>th</a:t>
            </a:r>
            <a:r>
              <a:rPr lang="en-GB" sz="2800" dirty="0"/>
              <a:t> century. </a:t>
            </a:r>
            <a:endParaRPr lang="es-ES" sz="2800" dirty="0"/>
          </a:p>
        </p:txBody>
      </p:sp>
    </p:spTree>
    <p:extLst>
      <p:ext uri="{BB962C8B-B14F-4D97-AF65-F5344CB8AC3E}">
        <p14:creationId xmlns:p14="http://schemas.microsoft.com/office/powerpoint/2010/main" val="339655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9F3F4F4-06C7-4568-B84E-B8016589C690}"/>
              </a:ext>
            </a:extLst>
          </p:cNvPr>
          <p:cNvPicPr>
            <a:picLocks noChangeAspect="1"/>
          </p:cNvPicPr>
          <p:nvPr/>
        </p:nvPicPr>
        <p:blipFill>
          <a:blip r:embed="rId2"/>
          <a:stretch>
            <a:fillRect/>
          </a:stretch>
        </p:blipFill>
        <p:spPr>
          <a:xfrm>
            <a:off x="8810550" y="2093976"/>
            <a:ext cx="2705498" cy="3665513"/>
          </a:xfrm>
          <a:prstGeom prst="rect">
            <a:avLst/>
          </a:prstGeom>
        </p:spPr>
      </p:pic>
      <p:sp>
        <p:nvSpPr>
          <p:cNvPr id="2" name="Título 1">
            <a:extLst>
              <a:ext uri="{FF2B5EF4-FFF2-40B4-BE49-F238E27FC236}">
                <a16:creationId xmlns:a16="http://schemas.microsoft.com/office/drawing/2014/main" id="{5DBFDFD3-67CA-4153-8CB8-DCD44A387FDF}"/>
              </a:ext>
            </a:extLst>
          </p:cNvPr>
          <p:cNvSpPr>
            <a:spLocks noGrp="1"/>
          </p:cNvSpPr>
          <p:nvPr>
            <p:ph type="title"/>
          </p:nvPr>
        </p:nvSpPr>
        <p:spPr/>
        <p:txBody>
          <a:bodyPr/>
          <a:lstStyle/>
          <a:p>
            <a:r>
              <a:rPr lang="es-ES" dirty="0"/>
              <a:t>EIGHTEENTH CENTURY</a:t>
            </a:r>
          </a:p>
        </p:txBody>
      </p:sp>
      <p:sp>
        <p:nvSpPr>
          <p:cNvPr id="3" name="Marcador de contenido 2">
            <a:extLst>
              <a:ext uri="{FF2B5EF4-FFF2-40B4-BE49-F238E27FC236}">
                <a16:creationId xmlns:a16="http://schemas.microsoft.com/office/drawing/2014/main" id="{1A09576B-8708-4BF7-8D9A-E42570648B63}"/>
              </a:ext>
            </a:extLst>
          </p:cNvPr>
          <p:cNvSpPr>
            <a:spLocks noGrp="1"/>
          </p:cNvSpPr>
          <p:nvPr>
            <p:ph idx="1"/>
          </p:nvPr>
        </p:nvSpPr>
        <p:spPr>
          <a:xfrm>
            <a:off x="521208" y="2176272"/>
            <a:ext cx="9377934" cy="4419366"/>
          </a:xfrm>
        </p:spPr>
        <p:txBody>
          <a:bodyPr>
            <a:normAutofit/>
          </a:bodyPr>
          <a:lstStyle/>
          <a:p>
            <a:r>
              <a:rPr lang="es-ES" sz="3600" b="1" dirty="0">
                <a:solidFill>
                  <a:srgbClr val="00B050"/>
                </a:solidFill>
              </a:rPr>
              <a:t>Laura </a:t>
            </a:r>
            <a:r>
              <a:rPr lang="es-ES" sz="3600" b="1" dirty="0" err="1">
                <a:solidFill>
                  <a:srgbClr val="00B050"/>
                </a:solidFill>
              </a:rPr>
              <a:t>Maria</a:t>
            </a:r>
            <a:r>
              <a:rPr lang="es-ES" sz="3600" b="1" dirty="0">
                <a:solidFill>
                  <a:srgbClr val="00B050"/>
                </a:solidFill>
              </a:rPr>
              <a:t> Caterina </a:t>
            </a:r>
            <a:r>
              <a:rPr lang="es-ES" sz="3600" b="1" dirty="0" err="1">
                <a:solidFill>
                  <a:srgbClr val="00B050"/>
                </a:solidFill>
              </a:rPr>
              <a:t>Bassi</a:t>
            </a:r>
            <a:r>
              <a:rPr lang="es-ES" sz="3600" dirty="0">
                <a:solidFill>
                  <a:srgbClr val="00B050"/>
                </a:solidFill>
              </a:rPr>
              <a:t> </a:t>
            </a:r>
            <a:r>
              <a:rPr lang="es-ES" sz="3600" dirty="0" err="1"/>
              <a:t>was</a:t>
            </a:r>
            <a:r>
              <a:rPr lang="es-ES" sz="3600" dirty="0"/>
              <a:t> </a:t>
            </a:r>
            <a:r>
              <a:rPr lang="es-ES" sz="3600" dirty="0" err="1"/>
              <a:t>an</a:t>
            </a:r>
            <a:r>
              <a:rPr lang="es-ES" sz="3600" dirty="0"/>
              <a:t> </a:t>
            </a:r>
            <a:r>
              <a:rPr lang="es-ES" sz="3600" dirty="0" err="1"/>
              <a:t>Italian</a:t>
            </a:r>
            <a:r>
              <a:rPr lang="es-ES" sz="3600" dirty="0"/>
              <a:t> </a:t>
            </a:r>
            <a:r>
              <a:rPr lang="es-ES" sz="3600" dirty="0" err="1"/>
              <a:t>physicist</a:t>
            </a:r>
            <a:r>
              <a:rPr lang="es-ES" sz="3600" dirty="0"/>
              <a:t> and </a:t>
            </a:r>
            <a:r>
              <a:rPr lang="es-ES" sz="3600" dirty="0" err="1"/>
              <a:t>academic</a:t>
            </a:r>
            <a:r>
              <a:rPr lang="es-ES" sz="3600" dirty="0"/>
              <a:t>. </a:t>
            </a:r>
            <a:r>
              <a:rPr lang="es-ES" sz="3600" dirty="0" err="1"/>
              <a:t>She</a:t>
            </a:r>
            <a:r>
              <a:rPr lang="es-ES" sz="3600" dirty="0"/>
              <a:t> </a:t>
            </a:r>
            <a:r>
              <a:rPr lang="es-ES" sz="3600" dirty="0" err="1"/>
              <a:t>received</a:t>
            </a:r>
            <a:r>
              <a:rPr lang="es-ES" sz="3600" dirty="0"/>
              <a:t> a doctoral </a:t>
            </a:r>
            <a:r>
              <a:rPr lang="es-ES" sz="3600" dirty="0" err="1"/>
              <a:t>degree</a:t>
            </a:r>
            <a:r>
              <a:rPr lang="es-ES" sz="3600" dirty="0"/>
              <a:t> in </a:t>
            </a:r>
            <a:r>
              <a:rPr lang="es-ES" sz="3600" dirty="0" err="1"/>
              <a:t>Philosophy</a:t>
            </a:r>
            <a:r>
              <a:rPr lang="es-ES" sz="3600" dirty="0"/>
              <a:t> </a:t>
            </a:r>
            <a:r>
              <a:rPr lang="es-ES" sz="3600" dirty="0" err="1"/>
              <a:t>from</a:t>
            </a:r>
            <a:r>
              <a:rPr lang="es-ES" sz="3600" dirty="0"/>
              <a:t> </a:t>
            </a:r>
            <a:r>
              <a:rPr lang="es-ES" sz="3600" dirty="0" err="1"/>
              <a:t>the</a:t>
            </a:r>
            <a:r>
              <a:rPr lang="es-ES" sz="3600" dirty="0"/>
              <a:t> </a:t>
            </a:r>
            <a:r>
              <a:rPr lang="es-ES" sz="3600" dirty="0" err="1"/>
              <a:t>University</a:t>
            </a:r>
            <a:r>
              <a:rPr lang="es-ES" sz="3600" dirty="0"/>
              <a:t> </a:t>
            </a:r>
            <a:r>
              <a:rPr lang="es-ES" sz="3600" dirty="0" err="1"/>
              <a:t>of</a:t>
            </a:r>
            <a:r>
              <a:rPr lang="es-ES" sz="3600" dirty="0"/>
              <a:t> </a:t>
            </a:r>
            <a:r>
              <a:rPr lang="es-ES" sz="3600" dirty="0" err="1"/>
              <a:t>Bologna</a:t>
            </a:r>
            <a:r>
              <a:rPr lang="es-ES" sz="3600" dirty="0"/>
              <a:t> in May 1732. </a:t>
            </a:r>
            <a:r>
              <a:rPr lang="es-ES" sz="3600" dirty="0" err="1"/>
              <a:t>She</a:t>
            </a:r>
            <a:r>
              <a:rPr lang="es-ES" sz="3600" dirty="0"/>
              <a:t> </a:t>
            </a:r>
            <a:r>
              <a:rPr lang="es-ES" sz="3600" dirty="0" err="1"/>
              <a:t>was</a:t>
            </a:r>
            <a:r>
              <a:rPr lang="es-ES" sz="3600" dirty="0"/>
              <a:t> </a:t>
            </a:r>
            <a:r>
              <a:rPr lang="es-ES" sz="3600" dirty="0" err="1"/>
              <a:t>the</a:t>
            </a:r>
            <a:r>
              <a:rPr lang="es-ES" sz="3600" dirty="0"/>
              <a:t> </a:t>
            </a:r>
            <a:r>
              <a:rPr lang="es-ES" sz="3600" dirty="0" err="1"/>
              <a:t>first</a:t>
            </a:r>
            <a:r>
              <a:rPr lang="es-ES" sz="3600" dirty="0"/>
              <a:t> </a:t>
            </a:r>
            <a:r>
              <a:rPr lang="es-ES" sz="3600" dirty="0" err="1"/>
              <a:t>woman</a:t>
            </a:r>
            <a:r>
              <a:rPr lang="es-ES" sz="3600" dirty="0"/>
              <a:t> </a:t>
            </a:r>
            <a:r>
              <a:rPr lang="es-ES" sz="3600" dirty="0" err="1"/>
              <a:t>to</a:t>
            </a:r>
            <a:r>
              <a:rPr lang="es-ES" sz="3600" dirty="0"/>
              <a:t> </a:t>
            </a:r>
            <a:r>
              <a:rPr lang="es-ES" sz="3600" dirty="0" err="1"/>
              <a:t>earn</a:t>
            </a:r>
            <a:r>
              <a:rPr lang="es-ES" sz="3600" dirty="0"/>
              <a:t> a </a:t>
            </a:r>
            <a:r>
              <a:rPr lang="es-ES" sz="3600" dirty="0" err="1"/>
              <a:t>professorship</a:t>
            </a:r>
            <a:r>
              <a:rPr lang="es-ES" sz="3600" dirty="0"/>
              <a:t> in </a:t>
            </a:r>
            <a:r>
              <a:rPr lang="es-ES" sz="3600" dirty="0" err="1"/>
              <a:t>Physics</a:t>
            </a:r>
            <a:r>
              <a:rPr lang="es-ES" sz="3600" dirty="0"/>
              <a:t> at a </a:t>
            </a:r>
            <a:r>
              <a:rPr lang="es-ES" sz="3600" dirty="0" err="1"/>
              <a:t>university</a:t>
            </a:r>
            <a:r>
              <a:rPr lang="es-ES" sz="3600" dirty="0"/>
              <a:t>. </a:t>
            </a:r>
          </a:p>
          <a:p>
            <a:endParaRPr lang="es-ES" dirty="0"/>
          </a:p>
        </p:txBody>
      </p:sp>
    </p:spTree>
    <p:extLst>
      <p:ext uri="{BB962C8B-B14F-4D97-AF65-F5344CB8AC3E}">
        <p14:creationId xmlns:p14="http://schemas.microsoft.com/office/powerpoint/2010/main" val="414200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FAD4B-B45F-460B-9388-85A9A23F93DD}"/>
              </a:ext>
            </a:extLst>
          </p:cNvPr>
          <p:cNvSpPr>
            <a:spLocks noGrp="1"/>
          </p:cNvSpPr>
          <p:nvPr>
            <p:ph type="title"/>
          </p:nvPr>
        </p:nvSpPr>
        <p:spPr/>
        <p:txBody>
          <a:bodyPr/>
          <a:lstStyle/>
          <a:p>
            <a:r>
              <a:rPr lang="es-ES" dirty="0"/>
              <a:t>MARIE SOPHIE GERMAIN</a:t>
            </a:r>
          </a:p>
        </p:txBody>
      </p:sp>
      <p:sp>
        <p:nvSpPr>
          <p:cNvPr id="3" name="Marcador de contenido 2">
            <a:extLst>
              <a:ext uri="{FF2B5EF4-FFF2-40B4-BE49-F238E27FC236}">
                <a16:creationId xmlns:a16="http://schemas.microsoft.com/office/drawing/2014/main" id="{42835DCA-F38B-493B-8037-B10C611AEBF9}"/>
              </a:ext>
            </a:extLst>
          </p:cNvPr>
          <p:cNvSpPr>
            <a:spLocks noGrp="1"/>
          </p:cNvSpPr>
          <p:nvPr>
            <p:ph idx="1"/>
          </p:nvPr>
        </p:nvSpPr>
        <p:spPr/>
        <p:txBody>
          <a:bodyPr/>
          <a:lstStyle/>
          <a:p>
            <a:pPr>
              <a:lnSpc>
                <a:spcPct val="100000"/>
              </a:lnSpc>
              <a:spcBef>
                <a:spcPts val="0"/>
              </a:spcBef>
              <a:spcAft>
                <a:spcPts val="600"/>
              </a:spcAft>
            </a:pPr>
            <a:r>
              <a:rPr lang="en-US" sz="3200" b="1" dirty="0">
                <a:solidFill>
                  <a:srgbClr val="00B050"/>
                </a:solidFill>
              </a:rPr>
              <a:t>Sophie Germain </a:t>
            </a:r>
            <a:r>
              <a:rPr lang="en-US" sz="3200" b="1" dirty="0"/>
              <a:t>(</a:t>
            </a:r>
            <a:r>
              <a:rPr lang="en-US" sz="3200" dirty="0"/>
              <a:t>1776 – 1831) was a mathematician, physicist and  French philosopher. She was a pioneer of the elasticity theory and she made important contributions to the number theory. </a:t>
            </a:r>
          </a:p>
          <a:p>
            <a:endParaRPr lang="es-ES" dirty="0"/>
          </a:p>
        </p:txBody>
      </p:sp>
      <p:pic>
        <p:nvPicPr>
          <p:cNvPr id="4" name="Google Shape;149;p16">
            <a:extLst>
              <a:ext uri="{FF2B5EF4-FFF2-40B4-BE49-F238E27FC236}">
                <a16:creationId xmlns:a16="http://schemas.microsoft.com/office/drawing/2014/main" id="{F852D80C-D190-48B9-B6DD-7FEDBD549562}"/>
              </a:ext>
            </a:extLst>
          </p:cNvPr>
          <p:cNvPicPr preferRelativeResize="0"/>
          <p:nvPr/>
        </p:nvPicPr>
        <p:blipFill>
          <a:blip r:embed="rId2">
            <a:alphaModFix/>
          </a:blip>
          <a:stretch>
            <a:fillRect/>
          </a:stretch>
        </p:blipFill>
        <p:spPr>
          <a:xfrm>
            <a:off x="3593802" y="4180472"/>
            <a:ext cx="3513221" cy="1991728"/>
          </a:xfrm>
          <a:prstGeom prst="rect">
            <a:avLst/>
          </a:prstGeom>
          <a:noFill/>
          <a:ln>
            <a:noFill/>
          </a:ln>
        </p:spPr>
      </p:pic>
    </p:spTree>
    <p:extLst>
      <p:ext uri="{BB962C8B-B14F-4D97-AF65-F5344CB8AC3E}">
        <p14:creationId xmlns:p14="http://schemas.microsoft.com/office/powerpoint/2010/main" val="41690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337</TotalTime>
  <Words>949</Words>
  <Application>Microsoft Office PowerPoint</Application>
  <PresentationFormat>Panorámica</PresentationFormat>
  <Paragraphs>55</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Bodoni MT Black</vt:lpstr>
      <vt:lpstr>Rockwell</vt:lpstr>
      <vt:lpstr>Rockwell Condensed</vt:lpstr>
      <vt:lpstr>Showcard Gothic</vt:lpstr>
      <vt:lpstr>Wingdings</vt:lpstr>
      <vt:lpstr>Letras en madera</vt:lpstr>
      <vt:lpstr>Galaxy of women</vt:lpstr>
      <vt:lpstr>iNTRODUCTION</vt:lpstr>
      <vt:lpstr>Presentación de PowerPoint</vt:lpstr>
      <vt:lpstr>Presentación de PowerPoint</vt:lpstr>
      <vt:lpstr>Ancient greece</vt:lpstr>
      <vt:lpstr>Medieval europe</vt:lpstr>
      <vt:lpstr>SixteenTH and seventeenTH century</vt:lpstr>
      <vt:lpstr>EIGHTEENTH CENTURY</vt:lpstr>
      <vt:lpstr>MARIE SOPHIE GERMAIN</vt:lpstr>
      <vt:lpstr>Early Nineteenth century  ADA LOVELACE  (London 1815 – 1852) </vt:lpstr>
      <vt:lpstr>Late nineteenth century</vt:lpstr>
      <vt:lpstr>Marie curie </vt:lpstr>
      <vt:lpstr>TwentIEth century: ROSALIND FRANKLIN</vt:lpstr>
      <vt:lpstr>Valerie jane goodall</vt:lpstr>
      <vt:lpstr>Hanna kokko</vt:lpstr>
      <vt:lpstr>L´UDMILA PAJDUSÁKOVÁ</vt:lpstr>
      <vt:lpstr>AIME MäEMETS</vt:lpstr>
      <vt:lpstr>Vassiliki Kalogera</vt:lpstr>
      <vt:lpstr>Margarita salas</vt:lpstr>
      <vt:lpstr>Presentación de PowerPoint</vt:lpstr>
      <vt:lpstr>Presentación de PowerPoint</vt:lpstr>
      <vt:lpstr>Presentación de PowerPoint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Galaxy of women</dc:title>
  <dc:creator>Raquel</dc:creator>
  <cp:lastModifiedBy>Raquel</cp:lastModifiedBy>
  <cp:revision>37</cp:revision>
  <dcterms:created xsi:type="dcterms:W3CDTF">2019-12-14T10:47:25Z</dcterms:created>
  <dcterms:modified xsi:type="dcterms:W3CDTF">2020-02-02T17:32:28Z</dcterms:modified>
</cp:coreProperties>
</file>