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8"/>
  </p:notesMasterIdLst>
  <p:sldIdLst>
    <p:sldId id="256" r:id="rId2"/>
    <p:sldId id="290" r:id="rId3"/>
    <p:sldId id="289" r:id="rId4"/>
    <p:sldId id="288" r:id="rId5"/>
    <p:sldId id="278" r:id="rId6"/>
    <p:sldId id="263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F4F8"/>
    <a:srgbClr val="4533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redný štýl 4 - zvýrazneni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Tmavý štýl 1 - zvýrazneni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7" autoAdjust="0"/>
  </p:normalViewPr>
  <p:slideViewPr>
    <p:cSldViewPr>
      <p:cViewPr varScale="1">
        <p:scale>
          <a:sx n="83" d="100"/>
          <a:sy n="83" d="100"/>
        </p:scale>
        <p:origin x="-14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2C271-06C8-4EB3-8ADD-80026912EC2C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5AC0-C2A6-4CA7-86F7-71796D1D361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8179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4341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8838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2089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848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75833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07621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94920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7919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8814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4398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9173850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5008576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15679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5474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61566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6120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A39CA-5D66-46E3-8CF5-2F990151517B}" type="datetimeFigureOut">
              <a:rPr lang="sk-SK" smtClean="0"/>
              <a:pPr/>
              <a:t>29.07.2019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BCFDB6-4504-4B76-8D18-E90646D73E1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97239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definition-of-reaction-604632" TargetMode="External"/><Relationship Id="rId2" Type="http://schemas.openxmlformats.org/officeDocument/2006/relationships/hyperlink" Target="https://www.britannica.com/science/ai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oughtco.com/definition-of-reaction-604632" TargetMode="External"/><Relationship Id="rId2" Type="http://schemas.openxmlformats.org/officeDocument/2006/relationships/hyperlink" Target="https://www.britannica.com/science/reacta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692696"/>
            <a:ext cx="8208912" cy="3888432"/>
          </a:xfrm>
        </p:spPr>
        <p:txBody>
          <a:bodyPr>
            <a:normAutofit fontScale="90000"/>
          </a:bodyPr>
          <a:lstStyle/>
          <a:p>
            <a:r>
              <a:rPr lang="sk-SK" sz="4000" b="1" dirty="0" smtClean="0"/>
              <a:t>Metóda </a:t>
            </a:r>
            <a:r>
              <a:rPr lang="sk-SK" sz="4000" b="1" dirty="0" err="1" smtClean="0"/>
              <a:t>Clil</a:t>
            </a:r>
            <a:r>
              <a:rPr lang="sk-SK" sz="4000" b="1" dirty="0" smtClean="0"/>
              <a:t> v predmete chémia</a:t>
            </a:r>
            <a:br>
              <a:rPr lang="sk-SK" sz="4000" b="1" dirty="0" smtClean="0"/>
            </a:br>
            <a:r>
              <a:rPr lang="sk-SK" sz="4000" b="1" dirty="0" smtClean="0"/>
              <a:t>Ročník: </a:t>
            </a:r>
            <a:r>
              <a:rPr lang="sk-SK" sz="4000" dirty="0" smtClean="0"/>
              <a:t>sekunda</a:t>
            </a:r>
            <a:br>
              <a:rPr lang="sk-SK" sz="4000" dirty="0" smtClean="0"/>
            </a:br>
            <a:r>
              <a:rPr lang="sk-SK" sz="4000" b="1" dirty="0" smtClean="0"/>
              <a:t>Téma:  </a:t>
            </a:r>
            <a:r>
              <a:rPr lang="sk-SK" sz="4000" dirty="0" smtClean="0"/>
              <a:t>chemické reakcie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b="1" dirty="0" smtClean="0"/>
              <a:t>Tematicky celok:  </a:t>
            </a:r>
            <a:r>
              <a:rPr lang="sk-SK" sz="4000" dirty="0" smtClean="0"/>
              <a:t>Spoznávanie chemických reakcií v našom okolí</a:t>
            </a:r>
            <a:br>
              <a:rPr lang="sk-SK" sz="4000" dirty="0" smtClean="0"/>
            </a:br>
            <a:endParaRPr lang="sk-SK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678488" cy="792088"/>
          </a:xfrm>
        </p:spPr>
        <p:txBody>
          <a:bodyPr>
            <a:normAutofit/>
          </a:bodyPr>
          <a:lstStyle/>
          <a:p>
            <a:pPr algn="ctr"/>
            <a:r>
              <a:rPr lang="sk-SK" sz="3600" dirty="0" err="1" smtClean="0">
                <a:solidFill>
                  <a:srgbClr val="FF0000"/>
                </a:solidFill>
              </a:rPr>
              <a:t>Chemical</a:t>
            </a:r>
            <a:r>
              <a:rPr lang="sk-SK" sz="3600" dirty="0" smtClean="0">
                <a:solidFill>
                  <a:srgbClr val="FF0000"/>
                </a:solidFill>
              </a:rPr>
              <a:t> </a:t>
            </a:r>
            <a:r>
              <a:rPr lang="sk-SK" sz="3600" dirty="0" err="1" smtClean="0">
                <a:solidFill>
                  <a:srgbClr val="FF0000"/>
                </a:solidFill>
              </a:rPr>
              <a:t>reactions</a:t>
            </a:r>
            <a:endParaRPr lang="sk-SK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Are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statemments</a:t>
            </a:r>
            <a:r>
              <a:rPr lang="sk-SK" dirty="0" smtClean="0"/>
              <a:t> </a:t>
            </a:r>
            <a:br>
              <a:rPr lang="sk-SK" dirty="0" smtClean="0"/>
            </a:br>
            <a:r>
              <a:rPr lang="sk-SK" dirty="0" err="1" smtClean="0"/>
              <a:t>true</a:t>
            </a:r>
            <a:r>
              <a:rPr lang="sk-SK" dirty="0" smtClean="0"/>
              <a:t> or </a:t>
            </a:r>
            <a:r>
              <a:rPr lang="sk-SK" dirty="0" err="1" smtClean="0"/>
              <a:t>fals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1691680" y="1916832"/>
          <a:ext cx="6984775" cy="4464496"/>
        </p:xfrm>
        <a:graphic>
          <a:graphicData uri="http://schemas.openxmlformats.org/drawingml/2006/table">
            <a:tbl>
              <a:tblPr/>
              <a:tblGrid>
                <a:gridCol w="509645"/>
                <a:gridCol w="535315"/>
                <a:gridCol w="5030005"/>
                <a:gridCol w="446977"/>
                <a:gridCol w="462833"/>
              </a:tblGrid>
              <a:tr h="6377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Begining of lesson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End of the lesson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fals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Magnesium is a silvery-white, shiny metal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true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fals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It is high density metal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agnesium  doesn´t burn in air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9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it burns in </a:t>
                      </a:r>
                      <a:r>
                        <a:rPr lang="sk-SK" sz="950" u="sng">
                          <a:solidFill>
                            <a:srgbClr val="106596"/>
                          </a:solidFill>
                          <a:latin typeface="Arial"/>
                          <a:ea typeface="Calibri"/>
                          <a:cs typeface="Times New Roman"/>
                          <a:hlinkClick r:id="rId2"/>
                        </a:rPr>
                        <a:t>air</a:t>
                      </a:r>
                      <a:r>
                        <a:rPr lang="sk-SK" sz="95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 with an intense white light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                 Magnesium powder  is an explosive hazard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magnesium alloys are used in aircraft, car engine casings 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6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Calibri"/>
                          <a:ea typeface="Calibri"/>
                          <a:cs typeface="Times New Roman"/>
                        </a:rPr>
                        <a:t>Chemical reaction</a:t>
                      </a: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, a process in which one or more substances, the  products , are converted to one or more different substances, the reactant. 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            Reactants are the starting materials in a chemical </a:t>
                      </a:r>
                      <a:r>
                        <a:rPr lang="en-US" sz="1100" u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reaction</a:t>
                      </a: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7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a product is a substance that is formed as the result of a chemical </a:t>
                      </a:r>
                      <a:r>
                        <a:rPr lang="en-US" sz="1100" u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3"/>
                        </a:rPr>
                        <a:t>reaction</a:t>
                      </a:r>
                      <a:r>
                        <a:rPr lang="sk-SK" sz="11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sk-SK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 </a:t>
            </a:r>
            <a:r>
              <a:rPr lang="sk-SK" dirty="0" err="1" smtClean="0"/>
              <a:t>with</a:t>
            </a:r>
            <a:r>
              <a:rPr lang="sk-SK" dirty="0" smtClean="0"/>
              <a:t> </a:t>
            </a:r>
            <a:r>
              <a:rPr lang="sk-SK" dirty="0" err="1" smtClean="0"/>
              <a:t>Magnesium</a:t>
            </a:r>
            <a:r>
              <a:rPr lang="sk-SK" dirty="0" smtClean="0"/>
              <a:t> (</a:t>
            </a:r>
            <a:r>
              <a:rPr lang="sk-SK" dirty="0" err="1" smtClean="0"/>
              <a:t>teacher</a:t>
            </a:r>
            <a:r>
              <a:rPr lang="sk-SK" dirty="0" smtClean="0"/>
              <a:t> </a:t>
            </a:r>
            <a:r>
              <a:rPr lang="sk-SK" dirty="0" err="1" smtClean="0"/>
              <a:t>make</a:t>
            </a:r>
            <a:r>
              <a:rPr lang="sk-SK" dirty="0" smtClean="0"/>
              <a:t> </a:t>
            </a:r>
            <a:r>
              <a:rPr lang="sk-SK" dirty="0" err="1" smtClean="0"/>
              <a:t>it</a:t>
            </a:r>
            <a:r>
              <a:rPr lang="sk-SK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err="1" smtClean="0"/>
              <a:t>What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Magnesium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Magnesium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a </a:t>
            </a:r>
            <a:r>
              <a:rPr lang="sk-SK" dirty="0" err="1" smtClean="0"/>
              <a:t>silvery-white</a:t>
            </a:r>
            <a:r>
              <a:rPr lang="sk-SK" dirty="0" smtClean="0"/>
              <a:t>, </a:t>
            </a:r>
            <a:r>
              <a:rPr lang="sk-SK" dirty="0" err="1" smtClean="0"/>
              <a:t>shiny</a:t>
            </a:r>
            <a:r>
              <a:rPr lang="sk-SK" dirty="0" smtClean="0"/>
              <a:t> metal</a:t>
            </a:r>
          </a:p>
          <a:p>
            <a:r>
              <a:rPr lang="sk-SK" dirty="0" err="1" smtClean="0"/>
              <a:t>low</a:t>
            </a:r>
            <a:r>
              <a:rPr lang="sk-SK" dirty="0" smtClean="0"/>
              <a:t> </a:t>
            </a:r>
            <a:r>
              <a:rPr lang="sk-SK" dirty="0" err="1" smtClean="0"/>
              <a:t>density</a:t>
            </a:r>
            <a:r>
              <a:rPr lang="sk-SK" dirty="0" smtClean="0"/>
              <a:t> metal</a:t>
            </a:r>
          </a:p>
          <a:p>
            <a:r>
              <a:rPr lang="en-US" dirty="0" smtClean="0"/>
              <a:t>When </a:t>
            </a:r>
            <a:r>
              <a:rPr lang="sk-SK" dirty="0" smtClean="0"/>
              <a:t>m</a:t>
            </a:r>
            <a:r>
              <a:rPr lang="en-US" dirty="0" err="1" smtClean="0"/>
              <a:t>agnesium</a:t>
            </a:r>
            <a:r>
              <a:rPr lang="en-US" dirty="0" smtClean="0"/>
              <a:t> burns in air</a:t>
            </a:r>
            <a:r>
              <a:rPr lang="sk-SK" dirty="0" smtClean="0"/>
              <a:t> </a:t>
            </a:r>
            <a:r>
              <a:rPr lang="en-US" dirty="0" smtClean="0"/>
              <a:t>gives intense, white light</a:t>
            </a:r>
            <a:endParaRPr lang="sk-SK" dirty="0" smtClean="0"/>
          </a:p>
          <a:p>
            <a:r>
              <a:rPr lang="sk-SK" dirty="0" err="1" smtClean="0"/>
              <a:t>It</a:t>
            </a:r>
            <a:r>
              <a:rPr lang="sk-SK" dirty="0" smtClean="0"/>
              <a:t>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use</a:t>
            </a:r>
            <a:r>
              <a:rPr lang="en-US" dirty="0" smtClean="0"/>
              <a:t> in fireworks.</a:t>
            </a:r>
            <a:endParaRPr lang="sk-SK" dirty="0" smtClean="0"/>
          </a:p>
          <a:p>
            <a:r>
              <a:rPr lang="sk-SK" dirty="0" err="1" smtClean="0"/>
              <a:t>Magnesium</a:t>
            </a:r>
            <a:r>
              <a:rPr lang="sk-SK" dirty="0" smtClean="0"/>
              <a:t> </a:t>
            </a:r>
            <a:r>
              <a:rPr lang="sk-SK" dirty="0" err="1" smtClean="0"/>
              <a:t>powder</a:t>
            </a:r>
            <a:r>
              <a:rPr lang="sk-SK" dirty="0" smtClean="0"/>
              <a:t>  </a:t>
            </a:r>
            <a:r>
              <a:rPr lang="sk-SK" dirty="0" err="1" smtClean="0"/>
              <a:t>is</a:t>
            </a:r>
            <a:r>
              <a:rPr lang="sk-SK" dirty="0" smtClean="0"/>
              <a:t> </a:t>
            </a:r>
            <a:r>
              <a:rPr lang="sk-SK" dirty="0" err="1" smtClean="0"/>
              <a:t>an</a:t>
            </a:r>
            <a:r>
              <a:rPr lang="sk-SK" dirty="0" smtClean="0"/>
              <a:t> </a:t>
            </a:r>
            <a:r>
              <a:rPr lang="sk-SK" dirty="0" err="1" smtClean="0"/>
              <a:t>explosive</a:t>
            </a:r>
            <a:r>
              <a:rPr lang="sk-SK" dirty="0" smtClean="0"/>
              <a:t> hazard</a:t>
            </a:r>
          </a:p>
          <a:p>
            <a:r>
              <a:rPr lang="en-US" dirty="0" smtClean="0"/>
              <a:t>The bright white light plus ultraviolet from burning magnesium can cause permanent eye damage.</a:t>
            </a:r>
            <a:endParaRPr lang="sk-SK" dirty="0" smtClean="0"/>
          </a:p>
          <a:p>
            <a:r>
              <a:rPr lang="en-US" dirty="0" smtClean="0"/>
              <a:t>magnesium alloys are used in aircraft, car engine casings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Chemical</a:t>
            </a:r>
            <a:r>
              <a:rPr lang="sk-SK" dirty="0" smtClean="0"/>
              <a:t> </a:t>
            </a:r>
            <a:r>
              <a:rPr lang="sk-SK" dirty="0" err="1" smtClean="0"/>
              <a:t>reaction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691680" y="1412776"/>
            <a:ext cx="6591985" cy="3777622"/>
          </a:xfrm>
        </p:spPr>
        <p:txBody>
          <a:bodyPr/>
          <a:lstStyle/>
          <a:p>
            <a:r>
              <a:rPr lang="en-US" b="1" dirty="0" smtClean="0"/>
              <a:t>Chemical reaction</a:t>
            </a:r>
            <a:r>
              <a:rPr lang="en-US" dirty="0" smtClean="0"/>
              <a:t>, a process in which one or more substances, the </a:t>
            </a:r>
            <a:r>
              <a:rPr lang="en-US" u="sng" dirty="0" smtClean="0">
                <a:hlinkClick r:id="rId2"/>
              </a:rPr>
              <a:t>reactants</a:t>
            </a:r>
            <a:r>
              <a:rPr lang="en-US" dirty="0" smtClean="0"/>
              <a:t>, are converted to one or more different substances, the </a:t>
            </a:r>
            <a:r>
              <a:rPr lang="en-US" dirty="0" smtClean="0">
                <a:solidFill>
                  <a:srgbClr val="FF0000"/>
                </a:solidFill>
              </a:rPr>
              <a:t>products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Reactants are the starting materials in a chemical </a:t>
            </a:r>
            <a:r>
              <a:rPr lang="en-US" dirty="0" smtClean="0">
                <a:hlinkClick r:id="rId3"/>
              </a:rPr>
              <a:t>reaction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smtClean="0"/>
              <a:t>a product is a substance that is formed as the result of a chemical </a:t>
            </a:r>
            <a:r>
              <a:rPr lang="en-US" dirty="0" smtClean="0">
                <a:hlinkClick r:id="rId3"/>
              </a:rPr>
              <a:t>reaction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4365104"/>
            <a:ext cx="2088232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err="1" smtClean="0">
                <a:solidFill>
                  <a:schemeClr val="tx1"/>
                </a:solidFill>
              </a:rPr>
              <a:t>reactant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5436096" y="4365104"/>
            <a:ext cx="2088232" cy="5232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err="1" smtClean="0">
                <a:solidFill>
                  <a:schemeClr val="tx1"/>
                </a:solidFill>
              </a:rPr>
              <a:t>product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7" name="Šípka doprava 6"/>
          <p:cNvSpPr/>
          <p:nvPr/>
        </p:nvSpPr>
        <p:spPr>
          <a:xfrm>
            <a:off x="3851920" y="4509120"/>
            <a:ext cx="129614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937" y="62068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 smtClean="0"/>
              <a:t>Chemická reakcia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832648"/>
          </a:xfrm>
        </p:spPr>
        <p:txBody>
          <a:bodyPr/>
          <a:lstStyle/>
          <a:p>
            <a:r>
              <a:rPr lang="sk-SK" dirty="0" smtClean="0"/>
              <a:t> dej, pri ktorom sa látky menia na iné látky nazývame </a:t>
            </a:r>
            <a:r>
              <a:rPr lang="sk-SK" b="1" dirty="0" smtClean="0">
                <a:solidFill>
                  <a:srgbClr val="FF0000"/>
                </a:solidFill>
              </a:rPr>
              <a:t>chemické reakcie.</a:t>
            </a:r>
          </a:p>
          <a:p>
            <a:r>
              <a:rPr lang="sk-SK" dirty="0" smtClean="0"/>
              <a:t>Látky, ktoré vstupujú do chemickej reakcie A navzájom reagujú nazývame </a:t>
            </a:r>
            <a:r>
              <a:rPr lang="sk-SK" b="1" dirty="0" smtClean="0">
                <a:solidFill>
                  <a:srgbClr val="00B050"/>
                </a:solidFill>
              </a:rPr>
              <a:t>reaktanty</a:t>
            </a:r>
            <a:r>
              <a:rPr lang="sk-SK" dirty="0" smtClean="0"/>
              <a:t>.</a:t>
            </a:r>
          </a:p>
          <a:p>
            <a:r>
              <a:rPr lang="sk-SK" dirty="0" smtClean="0"/>
              <a:t>Látky, ktoré vznikajú pri chemickej reakcii nazývame </a:t>
            </a:r>
            <a:r>
              <a:rPr lang="sk-SK" b="1" dirty="0" smtClean="0">
                <a:solidFill>
                  <a:srgbClr val="00B0F0"/>
                </a:solidFill>
              </a:rPr>
              <a:t>produkty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Pri chemickej reakcii sa teda reaktanty menia na produkty.</a:t>
            </a:r>
          </a:p>
          <a:p>
            <a:r>
              <a:rPr lang="sk-SK" dirty="0" smtClean="0"/>
              <a:t>Chemickú reakciu zapisujeme schémou:</a:t>
            </a:r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4365104"/>
            <a:ext cx="2088232" cy="52322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reaktanty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5" name="Šípka doprava 4"/>
          <p:cNvSpPr/>
          <p:nvPr/>
        </p:nvSpPr>
        <p:spPr>
          <a:xfrm>
            <a:off x="3851920" y="4509120"/>
            <a:ext cx="1296144" cy="2880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5436096" y="4365104"/>
            <a:ext cx="2088232" cy="52322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produkty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683568" y="54452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horčík</a:t>
            </a:r>
            <a:endParaRPr lang="sk-SK" sz="2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2051720" y="54452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+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483768" y="544522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kyslík</a:t>
            </a:r>
            <a:endParaRPr lang="sk-SK" sz="2400" b="1" dirty="0"/>
          </a:p>
        </p:txBody>
      </p:sp>
      <p:cxnSp>
        <p:nvCxnSpPr>
          <p:cNvPr id="11" name="Rovná spojovacia šípka 10"/>
          <p:cNvCxnSpPr/>
          <p:nvPr/>
        </p:nvCxnSpPr>
        <p:spPr>
          <a:xfrm>
            <a:off x="3923928" y="5661248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kTextu 11"/>
          <p:cNvSpPr txBox="1"/>
          <p:nvPr/>
        </p:nvSpPr>
        <p:spPr>
          <a:xfrm>
            <a:off x="5220072" y="5445224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b="1" dirty="0" smtClean="0"/>
              <a:t>oxid horečnatý</a:t>
            </a:r>
            <a:endParaRPr lang="sk-SK" sz="2400" b="1" dirty="0"/>
          </a:p>
        </p:txBody>
      </p:sp>
      <p:sp>
        <p:nvSpPr>
          <p:cNvPr id="10" name="Obdĺžnik 9"/>
          <p:cNvSpPr/>
          <p:nvPr/>
        </p:nvSpPr>
        <p:spPr>
          <a:xfrm>
            <a:off x="338268" y="5950170"/>
            <a:ext cx="21416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Schému čítame:</a:t>
            </a:r>
          </a:p>
        </p:txBody>
      </p:sp>
      <p:sp>
        <p:nvSpPr>
          <p:cNvPr id="13" name="Obdĺžnik 12"/>
          <p:cNvSpPr/>
          <p:nvPr/>
        </p:nvSpPr>
        <p:spPr>
          <a:xfrm>
            <a:off x="2396736" y="5931463"/>
            <a:ext cx="6466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/>
              <a:t>Horčík reaguje s kyslíkom za vzniku oxidu </a:t>
            </a:r>
            <a:r>
              <a:rPr lang="sk-SK" sz="2400" dirty="0" smtClean="0"/>
              <a:t>horečnatého.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/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242088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sk-SK" sz="4000" dirty="0" err="1" smtClean="0"/>
              <a:t>Thank</a:t>
            </a:r>
            <a:r>
              <a:rPr lang="sk-SK" sz="4000" dirty="0" smtClean="0"/>
              <a:t> </a:t>
            </a:r>
            <a:r>
              <a:rPr lang="sk-SK" sz="4000" dirty="0" err="1" smtClean="0"/>
              <a:t>you</a:t>
            </a:r>
            <a:r>
              <a:rPr lang="sk-SK" sz="4000" dirty="0" smtClean="0"/>
              <a:t> </a:t>
            </a:r>
            <a:r>
              <a:rPr lang="sk-SK" sz="4000" dirty="0" err="1" smtClean="0"/>
              <a:t>for</a:t>
            </a:r>
            <a:r>
              <a:rPr lang="sk-SK" sz="4000" dirty="0" smtClean="0"/>
              <a:t> </a:t>
            </a:r>
            <a:r>
              <a:rPr lang="sk-SK" sz="4000" dirty="0" err="1" smtClean="0"/>
              <a:t>your</a:t>
            </a:r>
            <a:r>
              <a:rPr lang="sk-SK" sz="4000" dirty="0" smtClean="0"/>
              <a:t> </a:t>
            </a:r>
            <a:r>
              <a:rPr lang="sk-SK" sz="4000" dirty="0" err="1" smtClean="0"/>
              <a:t>attention</a:t>
            </a:r>
            <a:r>
              <a:rPr lang="sk-SK" sz="4000" dirty="0" smtClean="0"/>
              <a:t>.</a:t>
            </a:r>
            <a:endParaRPr lang="sk-SK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3914</TotalTime>
  <Words>211</Words>
  <Application>Microsoft Office PowerPoint</Application>
  <PresentationFormat>Prezentácia na obrazovke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Dym</vt:lpstr>
      <vt:lpstr>Metóda Clil v predmete chémia Ročník: sekunda Téma:  chemické reakcie Tematicky celok:  Spoznávanie chemických reakcií v našom okolí </vt:lpstr>
      <vt:lpstr>Are the statemments  true or fals</vt:lpstr>
      <vt:lpstr>Experiment with Magnesium (teacher make it)</vt:lpstr>
      <vt:lpstr>Chemical reaction</vt:lpstr>
      <vt:lpstr>Chemická reakcia</vt:lpstr>
      <vt:lpstr>Thank you for your attention.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ich vlastnosti</dc:title>
  <dc:creator>user</dc:creator>
  <cp:lastModifiedBy>Michal Bodnár</cp:lastModifiedBy>
  <cp:revision>486</cp:revision>
  <dcterms:created xsi:type="dcterms:W3CDTF">2017-09-03T06:20:55Z</dcterms:created>
  <dcterms:modified xsi:type="dcterms:W3CDTF">2019-07-29T17:23:25Z</dcterms:modified>
</cp:coreProperties>
</file>