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-18"/>
              </a:rPr>
              <a:t>Kooperatívne učenie</a:t>
            </a:r>
            <a:endParaRPr lang="sk-SK" sz="5400" dirty="0">
              <a:solidFill>
                <a:schemeClr val="accent3">
                  <a:lumMod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420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60131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k-SK" altLang="sk-SK" sz="1300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žiaci dosahujú lepšie výsledky pri osvojovaní si učiva, </a:t>
            </a:r>
            <a:r>
              <a:rPr lang="sk-SK" altLang="sk-SK" sz="2600" cap="none" dirty="0" err="1">
                <a:solidFill>
                  <a:schemeClr val="accent3">
                    <a:lumMod val="50000"/>
                  </a:schemeClr>
                </a:solidFill>
                <a:latin typeface="Open Sans"/>
              </a:rPr>
              <a:t>t.j</a:t>
            </a: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. vedomostí, ako aj rôznych zručností,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zvyšuje sa sebadôvera žiakov a motivácia k učeniu,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žiaci sa učia kritickému mysleniu,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vytvárajú sa pozitívne vzťahy medzi žiakmi, učia sa pracovať v tíme,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dochádza k lepšej integrácii žiakov v skupinách, k rozvíjaniu sociálnych zručností a kompetencií,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kooperatívnym vyučovaním sa znižuje úroveň strachu a stresu žiakov, objavuje sa menej disciplinárnych ťažkostí,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k-SK" altLang="sk-SK" sz="2600" cap="none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kooperatívne vyučovanie môže mať silný výchovný efekt.</a:t>
            </a:r>
          </a:p>
          <a:p>
            <a:endParaRPr lang="sk-SK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3774" y="1317462"/>
            <a:ext cx="103638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altLang="sk-SK" dirty="0">
                <a:solidFill>
                  <a:schemeClr val="accent3">
                    <a:lumMod val="50000"/>
                  </a:schemeClr>
                </a:solidFill>
              </a:rPr>
              <a:t>Výhody</a:t>
            </a:r>
            <a:r>
              <a:rPr lang="sk-SK" altLang="sk-SK" sz="1300" b="1" cap="none" dirty="0" smtClean="0">
                <a:solidFill>
                  <a:srgbClr val="424242"/>
                </a:solidFill>
                <a:latin typeface="Open Sans"/>
              </a:rPr>
              <a:t>  </a:t>
            </a:r>
            <a:r>
              <a:rPr lang="sk-SK" altLang="sk-SK" dirty="0" smtClean="0">
                <a:solidFill>
                  <a:schemeClr val="accent3">
                    <a:lumMod val="50000"/>
                  </a:schemeClr>
                </a:solidFill>
              </a:rPr>
              <a:t>kooperatívneho</a:t>
            </a:r>
            <a:r>
              <a:rPr lang="sk-SK" altLang="sk-SK" sz="1300" b="1" cap="none" dirty="0" smtClean="0">
                <a:solidFill>
                  <a:srgbClr val="424242"/>
                </a:solidFill>
                <a:latin typeface="Open Sans"/>
              </a:rPr>
              <a:t> </a:t>
            </a:r>
            <a:r>
              <a:rPr lang="sk-SK" altLang="sk-SK" dirty="0">
                <a:solidFill>
                  <a:schemeClr val="accent3">
                    <a:lumMod val="50000"/>
                  </a:schemeClr>
                </a:solidFill>
              </a:rPr>
              <a:t>vyučovania</a:t>
            </a:r>
          </a:p>
        </p:txBody>
      </p:sp>
    </p:spTree>
    <p:extLst>
      <p:ext uri="{BB962C8B-B14F-4D97-AF65-F5344CB8AC3E}">
        <p14:creationId xmlns:p14="http://schemas.microsoft.com/office/powerpoint/2010/main" val="117629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Čítanie s porozumením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25594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err="1" smtClean="0">
                <a:solidFill>
                  <a:schemeClr val="accent3">
                    <a:lumMod val="50000"/>
                  </a:schemeClr>
                </a:solidFill>
              </a:rPr>
              <a:t>Scanning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 – rýchle čítanie na vyhľadávanie informácií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Úloha – text – nájsť v čo najkratšom čase 20 daných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slov/ prvý zakričí,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napr. :“stop </a:t>
            </a:r>
            <a:r>
              <a:rPr lang="sk-SK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3">
                    <a:lumMod val="50000"/>
                  </a:schemeClr>
                </a:solidFill>
              </a:rPr>
              <a:t>bus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b="1" dirty="0" err="1" smtClean="0">
                <a:solidFill>
                  <a:schemeClr val="accent3">
                    <a:lumMod val="50000"/>
                  </a:schemeClr>
                </a:solidFill>
              </a:rPr>
              <a:t>Skimming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 – rýchle čítanie na všeobecné porozumenie textu</a:t>
            </a:r>
          </a:p>
          <a:p>
            <a:endParaRPr lang="sk-SK" b="1" dirty="0"/>
          </a:p>
          <a:p>
            <a:endParaRPr lang="sk-SK" b="1" dirty="0" smtClean="0"/>
          </a:p>
          <a:p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Úloha – perá v prostriedku – prečítať text, každý v skupine napíše vetu o obsahu textu (ideálne každé pero inej farby), môže upraviť aj predchádzajúcu vetu/prediskutovať v skupine a napísať jednu spoločnú vetu</a:t>
            </a:r>
          </a:p>
          <a:p>
            <a:pPr marL="0" indent="0">
              <a:buNone/>
            </a:pPr>
            <a:endParaRPr lang="sk-SK" b="1" dirty="0"/>
          </a:p>
        </p:txBody>
      </p:sp>
      <p:sp>
        <p:nvSpPr>
          <p:cNvPr id="4" name="Zaoblený obdĺžnik 3"/>
          <p:cNvSpPr/>
          <p:nvPr/>
        </p:nvSpPr>
        <p:spPr>
          <a:xfrm>
            <a:off x="1201783" y="2830286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Vyhľadávanie kľúčových slov</a:t>
            </a:r>
            <a:endParaRPr lang="sk-SK" dirty="0"/>
          </a:p>
        </p:txBody>
      </p:sp>
      <p:sp>
        <p:nvSpPr>
          <p:cNvPr id="5" name="Zaoblený obdĺžnik 4"/>
          <p:cNvSpPr/>
          <p:nvPr/>
        </p:nvSpPr>
        <p:spPr>
          <a:xfrm>
            <a:off x="5255623" y="2830286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Rýchlo prebehnúť očami po texte</a:t>
            </a:r>
            <a:endParaRPr lang="sk-SK" dirty="0"/>
          </a:p>
        </p:txBody>
      </p:sp>
      <p:sp>
        <p:nvSpPr>
          <p:cNvPr id="6" name="Zaoblený obdĺžnik 5"/>
          <p:cNvSpPr/>
          <p:nvPr/>
        </p:nvSpPr>
        <p:spPr>
          <a:xfrm>
            <a:off x="9309463" y="2734492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Menej čítania – viac vyhľadávania</a:t>
            </a:r>
            <a:endParaRPr lang="sk-SK" dirty="0"/>
          </a:p>
        </p:txBody>
      </p:sp>
      <p:sp>
        <p:nvSpPr>
          <p:cNvPr id="7" name="Zaoblený obdĺžnik 6"/>
          <p:cNvSpPr/>
          <p:nvPr/>
        </p:nvSpPr>
        <p:spPr>
          <a:xfrm>
            <a:off x="960107" y="4898567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Nečítame všetky detaily</a:t>
            </a:r>
            <a:endParaRPr lang="sk-SK" dirty="0"/>
          </a:p>
        </p:txBody>
      </p:sp>
      <p:sp>
        <p:nvSpPr>
          <p:cNvPr id="8" name="Zaoblený obdĺžnik 7"/>
          <p:cNvSpPr/>
          <p:nvPr/>
        </p:nvSpPr>
        <p:spPr>
          <a:xfrm>
            <a:off x="9309463" y="4898567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Prečítať príklady na pochopenie ilustrácie textu</a:t>
            </a:r>
            <a:endParaRPr lang="sk-SK" dirty="0"/>
          </a:p>
        </p:txBody>
      </p:sp>
      <p:sp>
        <p:nvSpPr>
          <p:cNvPr id="10" name="Zaoblený obdĺžnik 9"/>
          <p:cNvSpPr/>
          <p:nvPr/>
        </p:nvSpPr>
        <p:spPr>
          <a:xfrm>
            <a:off x="5107575" y="4898567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Zamerať sa na prvé a posledné vety odsekov</a:t>
            </a:r>
            <a:endParaRPr lang="sk-SK" dirty="0"/>
          </a:p>
        </p:txBody>
      </p:sp>
      <p:sp>
        <p:nvSpPr>
          <p:cNvPr id="12" name="Zaoblený obdĺžnik 11"/>
          <p:cNvSpPr/>
          <p:nvPr/>
        </p:nvSpPr>
        <p:spPr>
          <a:xfrm>
            <a:off x="7208519" y="4876794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Prečítať </a:t>
            </a:r>
            <a:r>
              <a:rPr lang="sk-SK" dirty="0"/>
              <a:t>ú</a:t>
            </a:r>
            <a:r>
              <a:rPr lang="sk-SK" dirty="0" smtClean="0"/>
              <a:t>vod a záver</a:t>
            </a:r>
            <a:endParaRPr lang="sk-SK" dirty="0"/>
          </a:p>
        </p:txBody>
      </p:sp>
      <p:sp>
        <p:nvSpPr>
          <p:cNvPr id="14" name="Zaoblený obdĺžnik 13"/>
          <p:cNvSpPr/>
          <p:nvPr/>
        </p:nvSpPr>
        <p:spPr>
          <a:xfrm>
            <a:off x="3006631" y="4898567"/>
            <a:ext cx="1837508" cy="757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Prečítať titulok a podtitulok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739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Zdieľané čítanie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774437" y="1931663"/>
            <a:ext cx="10363826" cy="3424107"/>
          </a:xfrm>
        </p:spPr>
        <p:txBody>
          <a:bodyPr>
            <a:noAutofit/>
          </a:bodyPr>
          <a:lstStyle/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Vytvoriť skupiny po 4 /ideálne/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Každá skupina dostane iný text/inú časť jedného textu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Technika čítania – úlohy: š1 - prečítať nahlas; š2 – zosumarizovať text, š3 – opraviť chyby/potvrdiť správnosť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Po prečítaní textu – v skupine urobiť poznámky tak, aby bol schopný len na základe poznámok vysvetliť podstatu textu inej skupine, pripraviť 5 otázok k svojmu textu, odovzdať učiteľovi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Vymeniť členov skupín tak, aby v každej skupine bol jeden zástupca každého  textu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V skupinách každý vysvetlí svoj text</a:t>
            </a:r>
          </a:p>
          <a:p>
            <a:r>
              <a:rPr lang="sk-SK" sz="1800" dirty="0" smtClean="0">
                <a:solidFill>
                  <a:schemeClr val="accent3">
                    <a:lumMod val="50000"/>
                  </a:schemeClr>
                </a:solidFill>
              </a:rPr>
              <a:t>Kontrola : učiteľ losuje otázky, študenti sa hlásia – rýchlejší odpovedá – správna odpoveď=bod pre skupinu, ku ktorej patrí, nesprávna odpoveď – odrátať bod pre skupinu, ktorá ho mala naučiť danú informáciu</a:t>
            </a:r>
          </a:p>
        </p:txBody>
      </p:sp>
    </p:spTree>
    <p:extLst>
      <p:ext uri="{BB962C8B-B14F-4D97-AF65-F5344CB8AC3E}">
        <p14:creationId xmlns:p14="http://schemas.microsoft.com/office/powerpoint/2010/main" val="26706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Prechádzka po galérii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Najlepšie na učenie sa nových pojmov/definícií alebo slovíčok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Na samostatné papiere napísať definície/vysvetlenie slovíčok/pojmov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Žiak dostane zoznam slovíčok/pojmov/obrázkov.....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Papiere s definíciami sú nalepené na stene triedy/chodby...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Žiaci chodia po triede a priraďujú definície k slovíčkam/pojmom.....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Môže hrať tichá, pomalá hudba, žiaci chodia v tichosti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Kontrola: jeden žiak prečíta definíciu a každý žiak si skontroluje svoj pracovný list, vyznačí si tie pojmy/definície/slovíčka, ktoré nevedel na doučenie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3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Quiz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quiz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trade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Po prebratí učiva žiaci dostanú otázky na samostatnom papieri – jedna otázka pre jedného žiaka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Potom sa prechádzajú po triede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Učiteľ pustí hudbu a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keĎ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ju zastaví, tak sa žiaci spárujú s najbližšie stojacim žiakom /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high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five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/ a jeden druhému položí svoju otázku, v prípade potreby ju opraví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Po zvukovom signáli si vymenia otázky a pokračujú dookola, kým nevyčerpajú čas na aktivitu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Kontrola: prečítať nahlas otázky a odpovedať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Je možné kombinovať rôzne techniky čítania /napr. prechádzka po galérii/</a:t>
            </a:r>
          </a:p>
        </p:txBody>
      </p:sp>
    </p:spTree>
    <p:extLst>
      <p:ext uri="{BB962C8B-B14F-4D97-AF65-F5344CB8AC3E}">
        <p14:creationId xmlns:p14="http://schemas.microsoft.com/office/powerpoint/2010/main" val="931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Think</a:t>
            </a:r>
            <a:r>
              <a:rPr lang="sk-SK" dirty="0" smtClean="0"/>
              <a:t> – </a:t>
            </a:r>
            <a:r>
              <a:rPr lang="sk-SK" dirty="0" err="1" smtClean="0"/>
              <a:t>pair</a:t>
            </a:r>
            <a:r>
              <a:rPr lang="sk-SK" dirty="0" smtClean="0"/>
              <a:t> - </a:t>
            </a:r>
            <a:r>
              <a:rPr lang="sk-SK" dirty="0" err="1" smtClean="0"/>
              <a:t>share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46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accent3">
                    <a:lumMod val="50000"/>
                  </a:schemeClr>
                </a:solidFill>
              </a:rPr>
              <a:t>Čo je kooperatívne učenie?</a:t>
            </a:r>
            <a:endParaRPr lang="sk-SK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5" y="2340966"/>
            <a:ext cx="10363826" cy="3424107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Kooperatívne učenie vzniká, keď žiaci pracujú spolu – niekedy v pároch, niekedy v malých skupinách – aby vyriešili spoločný problém, preskúmali spoločnú tému, alebo stavali na spoločnom chápaní pri vytváraní nových nápadov, nových kombinácií alebo jedinečných prípadov. </a:t>
            </a:r>
          </a:p>
        </p:txBody>
      </p:sp>
    </p:spTree>
    <p:extLst>
      <p:ext uri="{BB962C8B-B14F-4D97-AF65-F5344CB8AC3E}">
        <p14:creationId xmlns:p14="http://schemas.microsoft.com/office/powerpoint/2010/main" val="161277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5730" y="191797"/>
            <a:ext cx="10364451" cy="1596177"/>
          </a:xfrm>
        </p:spPr>
        <p:txBody>
          <a:bodyPr/>
          <a:lstStyle/>
          <a:p>
            <a:r>
              <a:rPr lang="sk-SK" sz="4400" dirty="0">
                <a:solidFill>
                  <a:schemeClr val="accent3">
                    <a:lumMod val="50000"/>
                  </a:schemeClr>
                </a:solidFill>
              </a:rPr>
              <a:t>Výsledky kooperatívneho učenia: 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002971"/>
            <a:ext cx="10363826" cy="47374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vyššie výkony a zlepšenie miery uchovávania v pamäti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hlbšie porozumenie a kritické myslenie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dlhší aktívny učebný čas a menej vyrušovania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vyššia výkonová a vnútorná motivácia učiť sa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vyššia schopnosť nazerať na situácie z rôznych hľadísk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pozitívne, akceptujúce a stimulačné vzťahy k rovesníkom, a to bez ohľadu na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      etnickú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príslušnosť, pohlavie, schopnosti, spoločenskú triedu, prípadne hendikep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vyššia miera spoločenskej podpory okolia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lepšia psychika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pozitívnejšie postoje k vyučovacím predmetom, učeniu a škole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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pozitívnejší postoj k učiteľom </a:t>
            </a:r>
          </a:p>
        </p:txBody>
      </p:sp>
    </p:spTree>
    <p:extLst>
      <p:ext uri="{BB962C8B-B14F-4D97-AF65-F5344CB8AC3E}">
        <p14:creationId xmlns:p14="http://schemas.microsoft.com/office/powerpoint/2010/main" val="153244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Základné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prvky kooperatívneho učenia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Vzájomná pozitívna závislosť </a:t>
            </a: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členov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Podporná 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interakcia tvárou v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tvár</a:t>
            </a:r>
            <a:endParaRPr lang="sk-SK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Osobná zodpovednosť</a:t>
            </a:r>
            <a:endParaRPr lang="sk-SK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Interpersonálne zručnosti a zručnosti pre prácu v malej </a:t>
            </a: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skupine</a:t>
            </a:r>
          </a:p>
          <a:p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Práca v skupine</a:t>
            </a:r>
          </a:p>
        </p:txBody>
      </p:sp>
    </p:spTree>
    <p:extLst>
      <p:ext uri="{BB962C8B-B14F-4D97-AF65-F5344CB8AC3E}">
        <p14:creationId xmlns:p14="http://schemas.microsoft.com/office/powerpoint/2010/main" val="191292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Vzájomná pozitívna závislosť členov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</a:rPr>
              <a:t>Žiaci 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zistia, že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jeden druhého potrebujú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, aby splnili úlohu, ktorú dostala skupina („spolu plávajme alebo sa spolu utopíme“).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Učitelia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 môžu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podnecovať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 vzájomnú závislosť tak, že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stanovia spoločné ciele 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(učte sa a uistite sa, či sa všetci členovia skupiny učia),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spoločnú odmenu 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(ak všetci členovia skupiny dosiahnu výkon nad stanovenú hranicu, každý dostane bod navyše), </a:t>
            </a:r>
            <a:r>
              <a:rPr lang="sk-SK" sz="2400" u="sng" dirty="0">
                <a:solidFill>
                  <a:schemeClr val="accent3">
                    <a:lumMod val="50000"/>
                  </a:schemeClr>
                </a:solidFill>
              </a:rPr>
              <a:t>spoločné zdroje 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(jeden papier pre každú skupinu alebo každý člen skupiny dostane časť cieľovej informácie), určené roly („</a:t>
            </a:r>
            <a:r>
              <a:rPr lang="sk-SK" sz="2400" dirty="0" err="1">
                <a:solidFill>
                  <a:schemeClr val="accent3">
                    <a:lumMod val="50000"/>
                  </a:schemeClr>
                </a:solidFill>
              </a:rPr>
              <a:t>zhŕňač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“, podporovateľ participácie, </a:t>
            </a:r>
            <a:r>
              <a:rPr lang="sk-SK" sz="2400" dirty="0" err="1">
                <a:solidFill>
                  <a:schemeClr val="accent3">
                    <a:lumMod val="50000"/>
                  </a:schemeClr>
                </a:solidFill>
              </a:rPr>
              <a:t>elaborátor</a:t>
            </a:r>
            <a:r>
              <a:rPr lang="sk-SK" sz="2400" dirty="0">
                <a:solidFill>
                  <a:schemeClr val="accent3">
                    <a:lumMod val="50000"/>
                  </a:schemeClr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08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Podporná interakcia tvárou v tvár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Žiaci 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budú vzájomne podporovať učenie tak, že si budú </a:t>
            </a:r>
            <a:r>
              <a:rPr lang="sk-SK" sz="2800" u="sng" dirty="0">
                <a:solidFill>
                  <a:schemeClr val="accent3">
                    <a:lumMod val="50000"/>
                  </a:schemeClr>
                </a:solidFill>
              </a:rPr>
              <a:t>pomáhať, vymieňať si informácie a podporovať 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úsilie učiť sa. </a:t>
            </a:r>
            <a:endParaRPr lang="sk-SK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Žiaci 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budú </a:t>
            </a:r>
            <a:r>
              <a:rPr lang="sk-SK" sz="2800" u="sng" dirty="0">
                <a:solidFill>
                  <a:schemeClr val="accent3">
                    <a:lumMod val="50000"/>
                  </a:schemeClr>
                </a:solidFill>
              </a:rPr>
              <a:t>vysvetľovať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spolužiakom, </a:t>
            </a:r>
            <a:r>
              <a:rPr lang="sk-SK" sz="2800" u="sng" dirty="0">
                <a:solidFill>
                  <a:schemeClr val="accent3">
                    <a:lumMod val="50000"/>
                  </a:schemeClr>
                </a:solidFill>
              </a:rPr>
              <a:t>diskutovať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s nimi a </a:t>
            </a:r>
            <a:r>
              <a:rPr lang="sk-SK" sz="2800" u="sng" dirty="0">
                <a:solidFill>
                  <a:schemeClr val="accent3">
                    <a:lumMod val="50000"/>
                  </a:schemeClr>
                </a:solidFill>
              </a:rPr>
              <a:t>učiť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ich to, čo vedia. Učiteľ usporiada skupiny tak, že žiaci sedia kolenami k sebe a preberajú každé hľadisko úlohy.</a:t>
            </a:r>
          </a:p>
        </p:txBody>
      </p:sp>
    </p:spTree>
    <p:extLst>
      <p:ext uri="{BB962C8B-B14F-4D97-AF65-F5344CB8AC3E}">
        <p14:creationId xmlns:p14="http://schemas.microsoft.com/office/powerpoint/2010/main" val="328213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Osobná zodpovednosť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Výkon 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každého žiaka sa posudzuje v krátkych intervaloch a výsledky sa oznamujú celej skupine i žiakovi. Učitelia môžu </a:t>
            </a:r>
            <a:r>
              <a:rPr lang="sk-SK" sz="2800" dirty="0" err="1">
                <a:solidFill>
                  <a:schemeClr val="accent3">
                    <a:lumMod val="50000"/>
                  </a:schemeClr>
                </a:solidFill>
              </a:rPr>
              <a:t>štrukturovať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osobnú zodpovednosť tak, že dajú každému druhému žiakovi test, alebo náhodne vyberú jedného člena skupiny, aby poskytol odpoveď. Toto je potrebné robiť opatrne a s pozitívnym nábojom. Má to podporovať napredovanie, nie zvyšovať zaostávanie niektorých žiakov. </a:t>
            </a:r>
          </a:p>
        </p:txBody>
      </p:sp>
    </p:spTree>
    <p:extLst>
      <p:ext uri="{BB962C8B-B14F-4D97-AF65-F5344CB8AC3E}">
        <p14:creationId xmlns:p14="http://schemas.microsoft.com/office/powerpoint/2010/main" val="290167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Interpersonálne zručnosti a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zručnosti pre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prácu v malej skupine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Skupiny 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nemôžu fungovať účinne, ak žiaci nemajú primerané sociálne zručnosti na </a:t>
            </a:r>
            <a:r>
              <a:rPr lang="sk-SK" sz="2800" dirty="0" err="1">
                <a:solidFill>
                  <a:schemeClr val="accent3">
                    <a:lumMod val="50000"/>
                  </a:schemeClr>
                </a:solidFill>
              </a:rPr>
              <a:t>kolaboratívnu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prácu, alebo tieto zručnosti nevedia využiť. Učitelia musia v škole cieľavedome vyučovať tieto zručnosti. </a:t>
            </a:r>
            <a:r>
              <a:rPr lang="sk-SK" sz="2800" dirty="0" err="1">
                <a:solidFill>
                  <a:schemeClr val="accent3">
                    <a:lumMod val="50000"/>
                  </a:schemeClr>
                </a:solidFill>
              </a:rPr>
              <a:t>Kolaboratívne</a:t>
            </a:r>
            <a:r>
              <a:rPr lang="sk-SK" sz="2800" dirty="0">
                <a:solidFill>
                  <a:schemeClr val="accent3">
                    <a:lumMod val="50000"/>
                  </a:schemeClr>
                </a:solidFill>
              </a:rPr>
              <a:t> zručnosti zahrňujú vodcovstvo, rozhodovanie, budovanie dôvery, komunikáciu a zručnosti na zvládnutie konfliktov.</a:t>
            </a:r>
          </a:p>
        </p:txBody>
      </p:sp>
    </p:spTree>
    <p:extLst>
      <p:ext uri="{BB962C8B-B14F-4D97-AF65-F5344CB8AC3E}">
        <p14:creationId xmlns:p14="http://schemas.microsoft.com/office/powerpoint/2010/main" val="10513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Práca v skupine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Skupiny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potrebujú čas na diskusiu o tom, ako napredujú k svojim cieľom a ako udržujú medzi členmi efektívne pracovné vzťahy.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Učitelia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organizujú skupinovú prácu tak, že dávajú úlohy ako: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napíšte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aspoň tri činnosti členov, ktoré prispeli k úspechu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skupiny</a:t>
            </a:r>
          </a:p>
          <a:p>
            <a:pPr marL="457200" indent="-457200" algn="just">
              <a:buAutoNum type="alphaLcParenR"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uveďte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jednu činnosť, ktorá prispeje k tomu, aby bola skupina zajtra ešte úspešnejšia. </a:t>
            </a:r>
            <a:endParaRPr lang="sk-SK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Učitelia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tiež sledujú spoločnú činnosť skupín a dávajú im i celej triede spätnú väzbu. </a:t>
            </a:r>
          </a:p>
        </p:txBody>
      </p:sp>
    </p:spTree>
    <p:extLst>
      <p:ext uri="{BB962C8B-B14F-4D97-AF65-F5344CB8AC3E}">
        <p14:creationId xmlns:p14="http://schemas.microsoft.com/office/powerpoint/2010/main" val="191117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863</TotalTime>
  <Words>1029</Words>
  <Application>Microsoft Office PowerPoint</Application>
  <PresentationFormat>Širokouhlá</PresentationFormat>
  <Paragraphs>87</Paragraphs>
  <Slides>15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Open Sans</vt:lpstr>
      <vt:lpstr>Tw Cen MT</vt:lpstr>
      <vt:lpstr>Kvapka</vt:lpstr>
      <vt:lpstr>Kooperatívne učenie</vt:lpstr>
      <vt:lpstr>Čo je kooperatívne učenie?</vt:lpstr>
      <vt:lpstr>Výsledky kooperatívneho učenia: </vt:lpstr>
      <vt:lpstr>Základné prvky kooperatívneho učenia</vt:lpstr>
      <vt:lpstr>Vzájomná pozitívna závislosť členov</vt:lpstr>
      <vt:lpstr>Podporná interakcia tvárou v tvár </vt:lpstr>
      <vt:lpstr>Osobná zodpovednosť </vt:lpstr>
      <vt:lpstr>Interpersonálne zručnosti a zručnosti pre prácu v malej skupine </vt:lpstr>
      <vt:lpstr>Práca v skupine </vt:lpstr>
      <vt:lpstr>Výhody  kooperatívneho vyučovania</vt:lpstr>
      <vt:lpstr>Čítanie s porozumením</vt:lpstr>
      <vt:lpstr>Zdieľané čítanie</vt:lpstr>
      <vt:lpstr>Prechádzka po galérii</vt:lpstr>
      <vt:lpstr>Quiz – quiz - trade</vt:lpstr>
      <vt:lpstr>Think – pair - share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Kooperatívne učenie</dc:title>
  <dc:creator>Zuzana Ryniková</dc:creator>
  <cp:lastModifiedBy>Zuzana Ryniková</cp:lastModifiedBy>
  <cp:revision>13</cp:revision>
  <dcterms:created xsi:type="dcterms:W3CDTF">2019-08-25T14:42:32Z</dcterms:created>
  <dcterms:modified xsi:type="dcterms:W3CDTF">2019-08-26T18:08:22Z</dcterms:modified>
</cp:coreProperties>
</file>