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2"/>
  </p:notesMasterIdLst>
  <p:handoutMasterIdLst>
    <p:handoutMasterId r:id="rId13"/>
  </p:handoutMasterIdLst>
  <p:sldIdLst>
    <p:sldId id="267" r:id="rId5"/>
    <p:sldId id="278" r:id="rId6"/>
    <p:sldId id="279" r:id="rId7"/>
    <p:sldId id="280" r:id="rId8"/>
    <p:sldId id="281" r:id="rId9"/>
    <p:sldId id="282" r:id="rId10"/>
    <p:sldId id="269" r:id="rId11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599" autoAdjust="0"/>
  </p:normalViewPr>
  <p:slideViewPr>
    <p:cSldViewPr>
      <p:cViewPr varScale="1">
        <p:scale>
          <a:sx n="113" d="100"/>
          <a:sy n="113" d="100"/>
        </p:scale>
        <p:origin x="282" y="11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w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w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w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w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w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w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Jerzy_Jarniewicz" TargetMode="External"/><Relationship Id="rId2" Type="http://schemas.openxmlformats.org/officeDocument/2006/relationships/hyperlink" Target="https://pl.wikipedia.org/wiki/Nagroda_Literacka_%E2%80%9ENike%E2%80%9D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iuroliterackie.pl/biblioteka/ksiazki/mondo-cane/" TargetMode="External"/><Relationship Id="rId4" Type="http://schemas.openxmlformats.org/officeDocument/2006/relationships/hyperlink" Target="https://tvn24.pl/najnowsze/jerzy-jarniewicz-laureatem-nagrody-literackiej-nike-2022-61429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5188" y="1988840"/>
            <a:ext cx="10558447" cy="2494631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Nagroda Literacka Nike </a:t>
            </a:r>
            <a:r>
              <a:rPr lang="pl-PL" sz="5300" dirty="0"/>
              <a:t>2022</a:t>
            </a:r>
            <a:r>
              <a:rPr lang="pl-PL" dirty="0"/>
              <a:t> za tom poetycki Jerzego Jarniewicza.</a:t>
            </a:r>
            <a:br>
              <a:rPr lang="pl-PL" dirty="0"/>
            </a:br>
            <a:br>
              <a:rPr lang="pl-PL" dirty="0"/>
            </a:br>
            <a:r>
              <a:rPr lang="pl-PL" dirty="0"/>
              <a:t>„Mondo cane”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86AD60C1-9634-4080-8FCF-91DFB738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628946"/>
            <a:ext cx="9751060" cy="619472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Nagroda Literacka „Nike”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E536D99-D5FF-464D-88AF-800B6FA7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484784"/>
            <a:ext cx="7393722" cy="4536504"/>
          </a:xfrm>
        </p:spPr>
        <p:txBody>
          <a:bodyPr>
            <a:normAutofit fontScale="92500" lnSpcReduction="10000"/>
          </a:bodyPr>
          <a:lstStyle/>
          <a:p>
            <a:r>
              <a:rPr lang="pl-PL" sz="1900" dirty="0"/>
              <a:t>Polska nagroda literacka za książkę roku przyznawana od 1997 roku. Jej celem jest promocja polskiej literatury współczesnej, ze szczególnym uwzględnieniem powieści. Fundatorami nagrody są „Gazeta Wyborcza” i Fundacja Agory.</a:t>
            </a:r>
          </a:p>
          <a:p>
            <a:r>
              <a:rPr lang="pl-PL" sz="1900" dirty="0"/>
              <a:t>Konkurs obejmuje tylko autorów żyjących. W konkursie mogą brać udział wszystkie gatunki literackie – poezja, dramat i proza (w tym autobiografie, eseje, pamiętniki) – oraz humanistyka o wybitnych wartościach literackich. Nagrody nie można podzielić lub nie przyznać; w konkursie nie mogą brać udziału opracowania lub prace zbiorowe. Laureat nagrody wyłaniany jest w trójetapowym konkursie, który trwa od maja do października. Pierwszy etap to przyznanie przez jury 20 nominacji, następnie wybór siedmiu finalistów i z tej grupy wyłaniany jest zwycięzca. Wyboru laureata Nike dokonuje jury na posiedzeniu w dniu wręczenia nagrody, w pierwszą niedzielę października.</a:t>
            </a:r>
          </a:p>
          <a:p>
            <a:r>
              <a:rPr lang="pl-PL" sz="1900" dirty="0"/>
              <a:t>Autor nagrodzonej książki otrzymuje statuetkę Nike zaprojektowaną przez Gustawa Zemłę oraz nagrodę pieniężną w wysokości 100 tys. złotych.</a:t>
            </a:r>
          </a:p>
        </p:txBody>
      </p:sp>
      <p:pic>
        <p:nvPicPr>
          <p:cNvPr id="1026" name="Picture 2" descr="Finaliści Nagrody Literackiej „Nike” 2022: Książki Anny Cieplak, Artura  Domosławskiego, Kacpra Pobłockiego">
            <a:extLst>
              <a:ext uri="{FF2B5EF4-FFF2-40B4-BE49-F238E27FC236}">
                <a16:creationId xmlns:a16="http://schemas.microsoft.com/office/drawing/2014/main" id="{B0B0D7ED-40F9-463C-04B1-79328A76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52" y="1819672"/>
            <a:ext cx="337083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EBFA9BF0-114F-46CC-9B56-432EFC7D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490711"/>
            <a:ext cx="9751060" cy="66878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Jerzy Jarniewicz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E252311-E6C8-443E-9DC6-B4C09135AD19}"/>
              </a:ext>
            </a:extLst>
          </p:cNvPr>
          <p:cNvSpPr txBox="1"/>
          <p:nvPr/>
        </p:nvSpPr>
        <p:spPr>
          <a:xfrm>
            <a:off x="508718" y="1484784"/>
            <a:ext cx="52875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Jerzy Jarniewicz (ur. 4 maja 1958 roku w Łowiczu) – polski filolog angielski, profesor nauk humanistycznych (2015), poeta, krytyk literacki i tłumacz (głównie literatury anglojęzycznej, m.in. Jamesa Joyce’a, Philipa Rotha, Craiga Raine’a); laureat Nagrody Literackiej „Nike” (2022). Absolwent XXI Liceum Ogólnokształcącego im. Bolesława Prusa w Łodzi. Studiował anglistykę i filozofię na Uniwersytecie Łódzkim, a w 1984–1985 na Uniwersytecie Oksfordzkim. Członek kolegium redakcyjnego „Literatury na Świecie” oraz „Tygla Kultury”, teksty krytycznoliterackie stale publikował również w „Tygodniku Powszechnym” i „Gazecie Wyborczej”, współpracował też z brytyjskimi pismami literackimi „Poetry Review” i „Areté”. Wykładowca literatury angielskiej na Uniwersytecie Łódzkim i (do 2013 roku) Warszawskim.</a:t>
            </a:r>
          </a:p>
        </p:txBody>
      </p:sp>
      <p:pic>
        <p:nvPicPr>
          <p:cNvPr id="2050" name="Picture 2" descr="Nagroda Literacka &quot;Nike&quot; 2022 dla Jerzego Jarniewicza za tom poetycki  &quot;Mondo cane&quot;">
            <a:extLst>
              <a:ext uri="{FF2B5EF4-FFF2-40B4-BE49-F238E27FC236}">
                <a16:creationId xmlns:a16="http://schemas.microsoft.com/office/drawing/2014/main" id="{1665D499-5825-986F-4BA0-41DDD449D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07" y="1975148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5DA0F38-4A40-4F43-88E0-75618958515D}"/>
              </a:ext>
            </a:extLst>
          </p:cNvPr>
          <p:cNvSpPr txBox="1"/>
          <p:nvPr/>
        </p:nvSpPr>
        <p:spPr>
          <a:xfrm>
            <a:off x="747817" y="1412776"/>
            <a:ext cx="106931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„Tom wyreżyserowany przez autora zgodnie z regułami gatunku kina mondo cane. Jarniewicz rejestruje prawdziwe śmierci znajomych, zerwania, odejścia – i bezlitośnie przygląda się własnym reakcjom na te „krańcówki”. Kpiarsko poczyna sobie z modelem poezji konfesyjnej, gdy obnaża zarówno perwersyjny wojeryzm mediów, jak i słabości własnego, coraz częściej schorowanego ciała. Ciągle zmienia perspektywę składni: raz ustawia obiektyw z ironicznego dystansu, a chwilę później kameruje wszystko w szokująco intymnym zbliżeniu. Jest tu wszystko, na co tak bardzo pragnęliście patrzeć, i na co tak bardzo patrzeć wam nie dano”.</a:t>
            </a:r>
          </a:p>
          <a:p>
            <a:endParaRPr lang="pl-PL" dirty="0"/>
          </a:p>
          <a:p>
            <a:r>
              <a:rPr lang="pl-PL" dirty="0"/>
              <a:t>Jest to opis tomu poezji pt. „Mondo cane” napisanego przez laureata 26 edycji Literackiej Nagrody Nike Jerzego Jarniewicza. Podczas uroczystości wyraźnie zaskoczony poeta, wyznał, że odebrało mu mowę. - Odbieram tę nagrodę jako nagrodę dla poezji, która może być kołem ratunkowym </a:t>
            </a:r>
            <a:r>
              <a:rPr lang="pl-PL" b="0" i="0" dirty="0">
                <a:solidFill>
                  <a:srgbClr val="000000"/>
                </a:solidFill>
                <a:effectLst/>
              </a:rPr>
              <a:t>—</a:t>
            </a:r>
            <a:r>
              <a:rPr lang="pl-PL" dirty="0"/>
              <a:t> powiedział Jarniewicz.</a:t>
            </a:r>
          </a:p>
          <a:p>
            <a:endParaRPr lang="pl-PL" dirty="0"/>
          </a:p>
          <a:p>
            <a:r>
              <a:rPr lang="pl-PL" dirty="0"/>
              <a:t>Tytuł najnowszego tomu Jarniewicza „Mondo cane” odnosi się do filmu dokumentalnego z 1962 roku w reżyserii Paola Cavary, Gualtiera Jacopettiego i Franca E. Prosperiego, w Polsce znanego jako „Pieskie życie”.</a:t>
            </a:r>
          </a:p>
          <a:p>
            <a:endParaRPr lang="pl-PL" dirty="0"/>
          </a:p>
          <a:p>
            <a:r>
              <a:rPr lang="pl-PL" dirty="0"/>
              <a:t>Jest to pierwsza od sześciu lat - i szósta w ogóle - książka poetycka nagrodzona Nagrodą Nike przez jury.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1C9E15B1-39EB-485B-AFE6-63D83AFD4273}"/>
              </a:ext>
            </a:extLst>
          </p:cNvPr>
          <p:cNvSpPr txBox="1"/>
          <p:nvPr/>
        </p:nvSpPr>
        <p:spPr>
          <a:xfrm>
            <a:off x="3556129" y="548680"/>
            <a:ext cx="507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onstantia (Headings)"/>
              </a:rPr>
              <a:t>„Mondo cane”</a:t>
            </a:r>
          </a:p>
        </p:txBody>
      </p:sp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388CB82C-8775-47B1-9873-EF5CF9434800}"/>
              </a:ext>
            </a:extLst>
          </p:cNvPr>
          <p:cNvSpPr txBox="1"/>
          <p:nvPr/>
        </p:nvSpPr>
        <p:spPr>
          <a:xfrm>
            <a:off x="4213203" y="548680"/>
            <a:ext cx="376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Constantia (Headings)"/>
              </a:rPr>
              <a:t>Fragmenty tekstu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FCBE23E-D156-43A6-AD1C-45C628AEA94A}"/>
              </a:ext>
            </a:extLst>
          </p:cNvPr>
          <p:cNvSpPr txBox="1"/>
          <p:nvPr/>
        </p:nvSpPr>
        <p:spPr>
          <a:xfrm>
            <a:off x="477788" y="1628800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Elegia na odejście</a:t>
            </a:r>
          </a:p>
          <a:p>
            <a:endParaRPr lang="pl-PL" sz="1400" dirty="0"/>
          </a:p>
          <a:p>
            <a:r>
              <a:rPr lang="pl-PL" sz="1400" dirty="0"/>
              <a:t>Pies odprowadza do drzwi, jestem doprawdy</a:t>
            </a:r>
          </a:p>
          <a:p>
            <a:r>
              <a:rPr lang="pl-PL" sz="1400" dirty="0"/>
              <a:t>skutecznie odprowadzony. Korytarz, niby</a:t>
            </a:r>
          </a:p>
          <a:p>
            <a:r>
              <a:rPr lang="pl-PL" sz="1400" dirty="0"/>
              <a:t>bezpieczny, bo czuć, że po dezynfekcji, </a:t>
            </a:r>
          </a:p>
          <a:p>
            <a:r>
              <a:rPr lang="pl-PL" sz="1400" dirty="0"/>
              <a:t>mroczy do samej windy, gdzie światło. Za plecami</a:t>
            </a:r>
          </a:p>
          <a:p>
            <a:r>
              <a:rPr lang="pl-PL" sz="1400" dirty="0"/>
              <a:t>rozlała się przeszłość, nie ma co lać łez, ale </a:t>
            </a:r>
          </a:p>
          <a:p>
            <a:r>
              <a:rPr lang="pl-PL" sz="1400" dirty="0"/>
              <a:t>co zrobić z kodem czterocyfrowym, </a:t>
            </a:r>
          </a:p>
          <a:p>
            <a:r>
              <a:rPr lang="pl-PL" sz="1400" dirty="0"/>
              <a:t>który mnie tu wpuszczał, z wolną </a:t>
            </a:r>
          </a:p>
          <a:p>
            <a:r>
              <a:rPr lang="pl-PL" sz="1400" dirty="0"/>
              <a:t>od znaczeń papryką na parapecie, </a:t>
            </a:r>
          </a:p>
          <a:p>
            <a:r>
              <a:rPr lang="pl-PL" sz="1400" dirty="0"/>
              <a:t>która schnie od słońca, i z tym, co wypełnia usta</a:t>
            </a:r>
          </a:p>
          <a:p>
            <a:r>
              <a:rPr lang="pl-PL" sz="1400" dirty="0"/>
              <a:t>po sam brzeg wysłowienia? </a:t>
            </a:r>
          </a:p>
          <a:p>
            <a:endParaRPr lang="pl-PL" sz="1400" dirty="0"/>
          </a:p>
          <a:p>
            <a:r>
              <a:rPr lang="pl-PL" sz="1400" dirty="0"/>
              <a:t>Do przejścia jeszcze tylko strzeżone podwórze, gdzie jeży się bistro – krzesła z nogami do góry siedzące na stolikach. Czas, żeby rzucić okiem, </a:t>
            </a:r>
          </a:p>
          <a:p>
            <a:r>
              <a:rPr lang="pl-PL" sz="1400" dirty="0"/>
              <a:t>w krytym półobrocie, na twój balkon. Księżyc </a:t>
            </a:r>
          </a:p>
          <a:p>
            <a:r>
              <a:rPr lang="pl-PL" sz="1400" dirty="0"/>
              <a:t>dziś broczy keczupem. Nie, bądźmy jak raz konkretni: czymś, co keczup </a:t>
            </a:r>
          </a:p>
          <a:p>
            <a:r>
              <a:rPr lang="pl-PL" sz="1400" dirty="0"/>
              <a:t>zaledwie przypomina.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49C45C3-C17F-B786-1C12-2D6F6CA28342}"/>
              </a:ext>
            </a:extLst>
          </p:cNvPr>
          <p:cNvSpPr txBox="1"/>
          <p:nvPr/>
        </p:nvSpPr>
        <p:spPr>
          <a:xfrm>
            <a:off x="7547957" y="2132856"/>
            <a:ext cx="41764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Gazety miały rację: śnieg padał w całej Polsce </a:t>
            </a:r>
          </a:p>
          <a:p>
            <a:endParaRPr lang="pl-PL" sz="1400" dirty="0"/>
          </a:p>
          <a:p>
            <a:r>
              <a:rPr lang="pl-PL" sz="1400" dirty="0"/>
              <a:t>Ten śnieg jest niecodzienny, </a:t>
            </a:r>
          </a:p>
          <a:p>
            <a:r>
              <a:rPr lang="pl-PL" sz="1400" dirty="0"/>
              <a:t>obcy na mojej ulicy. Dopiero co przyszedł </a:t>
            </a:r>
          </a:p>
          <a:p>
            <a:r>
              <a:rPr lang="pl-PL" sz="1400" dirty="0"/>
              <a:t>i nie wie, jak się ułożyć na dachach </a:t>
            </a:r>
          </a:p>
          <a:p>
            <a:r>
              <a:rPr lang="pl-PL" sz="1400" dirty="0"/>
              <a:t>i pod dachami. Jest śniegiem do zapisania. </a:t>
            </a:r>
          </a:p>
          <a:p>
            <a:endParaRPr lang="pl-PL" sz="1400" dirty="0"/>
          </a:p>
          <a:p>
            <a:r>
              <a:rPr lang="pl-PL" sz="1400" dirty="0"/>
              <a:t>Przywitałbym jak gościa, ale </a:t>
            </a:r>
          </a:p>
          <a:p>
            <a:r>
              <a:rPr lang="pl-PL" sz="1400" dirty="0"/>
              <a:t>prószy sucho. I mimo że odeszłaś, </a:t>
            </a:r>
          </a:p>
          <a:p>
            <a:r>
              <a:rPr lang="pl-PL" sz="1400" dirty="0"/>
              <a:t>sypie, jakby głodni </a:t>
            </a:r>
          </a:p>
          <a:p>
            <a:r>
              <a:rPr lang="pl-PL" sz="1400" dirty="0"/>
              <a:t>doczekali się chleba, chłopcy już nie musieli </a:t>
            </a:r>
          </a:p>
          <a:p>
            <a:r>
              <a:rPr lang="pl-PL" sz="1400" dirty="0"/>
              <a:t>kryć się pod wiaduktem, a psom </a:t>
            </a:r>
          </a:p>
          <a:p>
            <a:r>
              <a:rPr lang="pl-PL" sz="1400" dirty="0"/>
              <a:t>papież przetarł drogę do życia wiecznego.</a:t>
            </a:r>
          </a:p>
        </p:txBody>
      </p: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DB23DF48-BD09-4730-B5C2-A54D8AF9123D}"/>
              </a:ext>
            </a:extLst>
          </p:cNvPr>
          <p:cNvSpPr txBox="1"/>
          <p:nvPr/>
        </p:nvSpPr>
        <p:spPr>
          <a:xfrm>
            <a:off x="1719926" y="476672"/>
            <a:ext cx="87489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+mj-lt"/>
              </a:rPr>
              <a:t>Tak właśnie przedstawia się tom poetycki Jerzego Jarniewicza pt. „Mondo cane” – zwycięzca Nagrody Literackiej Nike </a:t>
            </a:r>
            <a:r>
              <a:rPr lang="pl-PL" sz="3600" dirty="0">
                <a:latin typeface="+mj-lt"/>
              </a:rPr>
              <a:t>2022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0BF70BB-444E-4D11-BD13-74446ADBAC96}"/>
              </a:ext>
            </a:extLst>
          </p:cNvPr>
          <p:cNvSpPr txBox="1"/>
          <p:nvPr/>
        </p:nvSpPr>
        <p:spPr>
          <a:xfrm>
            <a:off x="4942284" y="3634641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+mj-lt"/>
              </a:rPr>
              <a:t>Dziękuję za uwagę :)</a:t>
            </a:r>
          </a:p>
        </p:txBody>
      </p:sp>
      <p:pic>
        <p:nvPicPr>
          <p:cNvPr id="3074" name="Picture 2" descr="Mondo cane - Jerzy Jarniewicz | Książka w Lubimyczytac.pl - Opinie, oceny,  ceny">
            <a:extLst>
              <a:ext uri="{FF2B5EF4-FFF2-40B4-BE49-F238E27FC236}">
                <a16:creationId xmlns:a16="http://schemas.microsoft.com/office/drawing/2014/main" id="{8643BA02-8113-FF06-0C3A-AD511BC6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347987"/>
            <a:ext cx="2808312" cy="39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ADA415E-7AFA-4A7B-BF7F-131470F71BE4}"/>
              </a:ext>
            </a:extLst>
          </p:cNvPr>
          <p:cNvSpPr txBox="1"/>
          <p:nvPr/>
        </p:nvSpPr>
        <p:spPr>
          <a:xfrm>
            <a:off x="3574132" y="263691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Prezentację przygotował: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F69FE7D-2668-4EC5-AFD8-A7A1B6F931AF}"/>
              </a:ext>
            </a:extLst>
          </p:cNvPr>
          <p:cNvSpPr txBox="1"/>
          <p:nvPr/>
        </p:nvSpPr>
        <p:spPr>
          <a:xfrm>
            <a:off x="3574132" y="371703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Konrad Baczewski, kl. IV M T5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9CE594E-2DC3-4083-A740-E9C126E1770C}"/>
              </a:ext>
            </a:extLst>
          </p:cNvPr>
          <p:cNvSpPr txBox="1"/>
          <p:nvPr/>
        </p:nvSpPr>
        <p:spPr>
          <a:xfrm>
            <a:off x="477788" y="522920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Wykorzystane źródła: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800" dirty="0">
                <a:hlinkClick r:id="rId2"/>
              </a:rPr>
              <a:t>https://pl.wikipedia.org/wiki/Nagroda_Literacka_%E2%80%9ENike%E2%80%9D</a:t>
            </a:r>
            <a:endParaRPr lang="pl-PL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800" dirty="0">
                <a:hlinkClick r:id="rId3"/>
              </a:rPr>
              <a:t>https://pl.wikipedia.org/wiki/Jerzy_Jarniewicz</a:t>
            </a:r>
            <a:endParaRPr lang="pl-PL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800" dirty="0">
                <a:hlinkClick r:id="rId4"/>
              </a:rPr>
              <a:t>https://tvn24.pl/najnowsze/jerzy-jarniewicz-laureatem-nagrody-literackiej-nike-2022-6142952</a:t>
            </a:r>
            <a:endParaRPr lang="pl-PL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800" dirty="0"/>
              <a:t>Fragment tekstu: </a:t>
            </a:r>
            <a:r>
              <a:rPr lang="pl-PL" sz="800" dirty="0">
                <a:hlinkClick r:id="rId5"/>
              </a:rPr>
              <a:t>https://www.biuroliterackie.pl/biblioteka/ksiazki/mondo-cane/</a:t>
            </a:r>
            <a:endParaRPr lang="pl-PL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800" dirty="0"/>
              <a:t>Zdjęcia z google grafika</a:t>
            </a:r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yczna książka 16: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Motyw pakietu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związana z edukacją (panoramiczna)</Template>
  <TotalTime>507</TotalTime>
  <Words>856</Words>
  <Application>Microsoft Office PowerPoint</Application>
  <PresentationFormat>Niestandardowy</PresentationFormat>
  <Paragraphs>56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Constantia</vt:lpstr>
      <vt:lpstr>Constantia (Headings)</vt:lpstr>
      <vt:lpstr>Klasyczna książka 16:9</vt:lpstr>
      <vt:lpstr>Nagroda Literacka Nike 2022 za tom poetycki Jerzego Jarniewicza.  „Mondo cane”</vt:lpstr>
      <vt:lpstr>Nagroda Literacka „Nike”</vt:lpstr>
      <vt:lpstr>Jerzy Jarniewicz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 rokiem Cypriana Kamila Norwida</dc:title>
  <dc:creator>Konrad Baczewski</dc:creator>
  <cp:lastModifiedBy>Konrad</cp:lastModifiedBy>
  <cp:revision>59</cp:revision>
  <dcterms:created xsi:type="dcterms:W3CDTF">2020-12-03T19:05:26Z</dcterms:created>
  <dcterms:modified xsi:type="dcterms:W3CDTF">2022-10-05T20:49:57Z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