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C434E-1534-42D6-8BC0-7125A3B89839}" type="datetimeFigureOut">
              <a:rPr lang="sk-SK" smtClean="0"/>
              <a:t>15.12.2019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200E0-E165-4EA0-8944-1258C109BA97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00E0-E165-4EA0-8944-1258C109BA97}" type="slidenum">
              <a:rPr lang="sk-SK" smtClean="0"/>
              <a:t>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83EF-1629-4587-A032-1E9E86D545B4}" type="datetimeFigureOut">
              <a:rPr lang="sk-SK" smtClean="0"/>
              <a:t>15.12.2019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D38E-B6B3-43AB-8C78-C153B8CDC5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83EF-1629-4587-A032-1E9E86D545B4}" type="datetimeFigureOut">
              <a:rPr lang="sk-SK" smtClean="0"/>
              <a:t>15.12.2019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D38E-B6B3-43AB-8C78-C153B8CDC5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83EF-1629-4587-A032-1E9E86D545B4}" type="datetimeFigureOut">
              <a:rPr lang="sk-SK" smtClean="0"/>
              <a:t>15.12.2019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D38E-B6B3-43AB-8C78-C153B8CDC5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83EF-1629-4587-A032-1E9E86D545B4}" type="datetimeFigureOut">
              <a:rPr lang="sk-SK" smtClean="0"/>
              <a:t>15.12.2019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D38E-B6B3-43AB-8C78-C153B8CDC5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83EF-1629-4587-A032-1E9E86D545B4}" type="datetimeFigureOut">
              <a:rPr lang="sk-SK" smtClean="0"/>
              <a:t>15.12.2019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D38E-B6B3-43AB-8C78-C153B8CDC5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83EF-1629-4587-A032-1E9E86D545B4}" type="datetimeFigureOut">
              <a:rPr lang="sk-SK" smtClean="0"/>
              <a:t>15.12.2019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D38E-B6B3-43AB-8C78-C153B8CDC5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83EF-1629-4587-A032-1E9E86D545B4}" type="datetimeFigureOut">
              <a:rPr lang="sk-SK" smtClean="0"/>
              <a:t>15.12.2019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D38E-B6B3-43AB-8C78-C153B8CDC5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83EF-1629-4587-A032-1E9E86D545B4}" type="datetimeFigureOut">
              <a:rPr lang="sk-SK" smtClean="0"/>
              <a:t>15.12.2019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D38E-B6B3-43AB-8C78-C153B8CDC5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83EF-1629-4587-A032-1E9E86D545B4}" type="datetimeFigureOut">
              <a:rPr lang="sk-SK" smtClean="0"/>
              <a:t>15.12.2019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D38E-B6B3-43AB-8C78-C153B8CDC5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83EF-1629-4587-A032-1E9E86D545B4}" type="datetimeFigureOut">
              <a:rPr lang="sk-SK" smtClean="0"/>
              <a:t>15.12.2019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D38E-B6B3-43AB-8C78-C153B8CDC5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83EF-1629-4587-A032-1E9E86D545B4}" type="datetimeFigureOut">
              <a:rPr lang="sk-SK" smtClean="0"/>
              <a:t>15.12.2019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D38E-B6B3-43AB-8C78-C153B8CDC5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283EF-1629-4587-A032-1E9E86D545B4}" type="datetimeFigureOut">
              <a:rPr lang="sk-SK" smtClean="0"/>
              <a:t>15.12.2019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ED38E-B6B3-43AB-8C78-C153B8CDC55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rtstep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Zuzana\Downloads\Actionbound%20Explainer%20Video.avi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8201028" cy="178595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 Black" pitchFamily="34" charset="0"/>
              </a:rPr>
              <a:t>Museum Walks: Integrating local history in your classroom</a:t>
            </a:r>
            <a:endParaRPr lang="en-GB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Zuzana\Documents\cebfcf81ceb9ceb6cf8ccebdcf84ceb9cebf-eng-bl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7314" y="5357826"/>
            <a:ext cx="2352674" cy="1271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sk-SK" sz="3600" dirty="0" smtClean="0">
                <a:latin typeface="Bell MT" pitchFamily="18" charset="0"/>
              </a:rPr>
              <a:t>Nájdi 5 vybraných artefaktov a doplň informácie do tabuľky:</a:t>
            </a:r>
            <a:endParaRPr lang="sk-SK" sz="3600" dirty="0">
              <a:latin typeface="Bell MT" pitchFamily="18" charset="0"/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428596" y="3000372"/>
          <a:ext cx="8215370" cy="3729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973"/>
                <a:gridCol w="4198967"/>
                <a:gridCol w="1734356"/>
                <a:gridCol w="1643074"/>
              </a:tblGrid>
              <a:tr h="621511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Por.</a:t>
                      </a:r>
                      <a:r>
                        <a:rPr lang="sk-SK" sz="1400" baseline="0" dirty="0" smtClean="0"/>
                        <a:t> č.</a:t>
                      </a:r>
                      <a:endParaRPr lang="sk-S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Názov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aseline="0" dirty="0" smtClean="0"/>
                        <a:t>Obdobie 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Použitie</a:t>
                      </a:r>
                      <a:endParaRPr lang="sk-SK" dirty="0"/>
                    </a:p>
                  </a:txBody>
                  <a:tcPr anchor="ctr"/>
                </a:tc>
              </a:tr>
              <a:tr h="621511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21511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21511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21511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621511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Users\Zuzana\Documents\pho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2214546" cy="1333799"/>
          </a:xfrm>
          <a:prstGeom prst="rect">
            <a:avLst/>
          </a:prstGeom>
          <a:noFill/>
        </p:spPr>
      </p:pic>
      <p:pic>
        <p:nvPicPr>
          <p:cNvPr id="7171" name="Picture 3" descr="C:\Users\Zuzana\Documents\photos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857232"/>
            <a:ext cx="1356558" cy="2035503"/>
          </a:xfrm>
          <a:prstGeom prst="rect">
            <a:avLst/>
          </a:prstGeom>
          <a:noFill/>
        </p:spPr>
      </p:pic>
      <p:pic>
        <p:nvPicPr>
          <p:cNvPr id="7172" name="Picture 4" descr="C:\Users\Zuzana\Documents\photos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428736"/>
            <a:ext cx="2158986" cy="1440423"/>
          </a:xfrm>
          <a:prstGeom prst="rect">
            <a:avLst/>
          </a:prstGeom>
          <a:noFill/>
        </p:spPr>
      </p:pic>
      <p:pic>
        <p:nvPicPr>
          <p:cNvPr id="7173" name="Picture 5" descr="C:\Users\Zuzana\Documents\photos1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357298"/>
            <a:ext cx="1001861" cy="1501645"/>
          </a:xfrm>
          <a:prstGeom prst="rect">
            <a:avLst/>
          </a:prstGeom>
          <a:noFill/>
        </p:spPr>
      </p:pic>
      <p:pic>
        <p:nvPicPr>
          <p:cNvPr id="9" name="Obrázok 8" descr="75894d7745941a2554b3ed9026892346.jpg"/>
          <p:cNvPicPr>
            <a:picLocks noChangeAspect="1"/>
          </p:cNvPicPr>
          <p:nvPr/>
        </p:nvPicPr>
        <p:blipFill>
          <a:blip r:embed="rId6" cstate="print"/>
          <a:srcRect l="28728" r="27716"/>
          <a:stretch>
            <a:fillRect/>
          </a:stretch>
        </p:blipFill>
        <p:spPr>
          <a:xfrm>
            <a:off x="3929058" y="1285860"/>
            <a:ext cx="1058623" cy="16215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latin typeface="Bell MT" pitchFamily="18" charset="0"/>
              </a:rPr>
              <a:t>Vystrihni obrázky a nalep ich na správne miesto na časovej priamke:</a:t>
            </a:r>
            <a:endParaRPr lang="sk-SK" dirty="0">
              <a:latin typeface="Bell MT" pitchFamily="18" charset="0"/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>
            <a:off x="357158" y="3714752"/>
            <a:ext cx="842968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5393537" y="3750471"/>
            <a:ext cx="35719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5429256" y="3929066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0</a:t>
            </a:r>
            <a:endParaRPr lang="sk-SK" sz="2400" b="1" dirty="0"/>
          </a:p>
        </p:txBody>
      </p:sp>
      <p:pic>
        <p:nvPicPr>
          <p:cNvPr id="9" name="Obrázok 8" descr="75894d7745941a2554b3ed9026892346.jpg"/>
          <p:cNvPicPr>
            <a:picLocks noChangeAspect="1"/>
          </p:cNvPicPr>
          <p:nvPr/>
        </p:nvPicPr>
        <p:blipFill>
          <a:blip r:embed="rId2" cstate="print"/>
          <a:srcRect l="28728" r="27716"/>
          <a:stretch>
            <a:fillRect/>
          </a:stretch>
        </p:blipFill>
        <p:spPr>
          <a:xfrm>
            <a:off x="285720" y="4143380"/>
            <a:ext cx="1058623" cy="1621566"/>
          </a:xfrm>
          <a:prstGeom prst="rect">
            <a:avLst/>
          </a:prstGeom>
        </p:spPr>
      </p:pic>
      <p:pic>
        <p:nvPicPr>
          <p:cNvPr id="10" name="Picture 2" descr="C:\Users\Zuzana\Documents\pho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071678"/>
            <a:ext cx="2214546" cy="1333799"/>
          </a:xfrm>
          <a:prstGeom prst="rect">
            <a:avLst/>
          </a:prstGeom>
          <a:noFill/>
        </p:spPr>
      </p:pic>
      <p:pic>
        <p:nvPicPr>
          <p:cNvPr id="11" name="Picture 3" descr="C:\Users\Zuzana\Documents\photos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929066"/>
            <a:ext cx="1356558" cy="2035503"/>
          </a:xfrm>
          <a:prstGeom prst="rect">
            <a:avLst/>
          </a:prstGeom>
          <a:noFill/>
        </p:spPr>
      </p:pic>
      <p:pic>
        <p:nvPicPr>
          <p:cNvPr id="12" name="Picture 4" descr="C:\Users\Zuzana\Documents\photos1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2071678"/>
            <a:ext cx="2158986" cy="1440423"/>
          </a:xfrm>
          <a:prstGeom prst="rect">
            <a:avLst/>
          </a:prstGeom>
          <a:noFill/>
        </p:spPr>
      </p:pic>
      <p:pic>
        <p:nvPicPr>
          <p:cNvPr id="13" name="Picture 5" descr="C:\Users\Zuzana\Documents\photos1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071942"/>
            <a:ext cx="1001861" cy="1501645"/>
          </a:xfrm>
          <a:prstGeom prst="rect">
            <a:avLst/>
          </a:prstGeom>
          <a:noFill/>
        </p:spPr>
      </p:pic>
      <p:cxnSp>
        <p:nvCxnSpPr>
          <p:cNvPr id="15" name="Rovná spojnica 14"/>
          <p:cNvCxnSpPr/>
          <p:nvPr/>
        </p:nvCxnSpPr>
        <p:spPr>
          <a:xfrm rot="5400000">
            <a:off x="607191" y="3750471"/>
            <a:ext cx="35719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 rot="5400000">
            <a:off x="2108183" y="3749677"/>
            <a:ext cx="35719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 rot="5400000">
            <a:off x="3394067" y="3749677"/>
            <a:ext cx="35719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 rot="5400000">
            <a:off x="4822827" y="3749677"/>
            <a:ext cx="35719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nica 18"/>
          <p:cNvCxnSpPr/>
          <p:nvPr/>
        </p:nvCxnSpPr>
        <p:spPr>
          <a:xfrm rot="5400000">
            <a:off x="7108843" y="3678239"/>
            <a:ext cx="35719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214282" y="592933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5000 - 4000</a:t>
            </a:r>
            <a:endParaRPr lang="sk-SK" dirty="0"/>
          </a:p>
        </p:txBody>
      </p:sp>
      <p:sp>
        <p:nvSpPr>
          <p:cNvPr id="22" name="BlokTextu 21"/>
          <p:cNvSpPr txBox="1"/>
          <p:nvPr/>
        </p:nvSpPr>
        <p:spPr>
          <a:xfrm>
            <a:off x="1714480" y="164305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17.st.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3214678" y="564357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13.st.</a:t>
            </a:r>
            <a:endParaRPr lang="sk-SK" dirty="0"/>
          </a:p>
        </p:txBody>
      </p:sp>
      <p:sp>
        <p:nvSpPr>
          <p:cNvPr id="24" name="BlokTextu 23"/>
          <p:cNvSpPr txBox="1"/>
          <p:nvPr/>
        </p:nvSpPr>
        <p:spPr>
          <a:xfrm>
            <a:off x="4714876" y="164305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11.st.</a:t>
            </a:r>
            <a:endParaRPr lang="sk-SK" dirty="0"/>
          </a:p>
        </p:txBody>
      </p:sp>
      <p:sp>
        <p:nvSpPr>
          <p:cNvPr id="25" name="BlokTextu 24"/>
          <p:cNvSpPr txBox="1"/>
          <p:nvPr/>
        </p:nvSpPr>
        <p:spPr>
          <a:xfrm>
            <a:off x="6786578" y="600076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3.st.</a:t>
            </a:r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Bell MT" pitchFamily="18" charset="0"/>
              </a:rPr>
              <a:t>Mysli ako archeológ</a:t>
            </a:r>
            <a:endParaRPr lang="sk-SK" b="1" dirty="0">
              <a:latin typeface="Bell MT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2400" dirty="0" smtClean="0">
                <a:latin typeface="Bell MT" pitchFamily="18" charset="0"/>
              </a:rPr>
              <a:t>Preskúmaj všetkých 5 artefaktov.</a:t>
            </a:r>
          </a:p>
          <a:p>
            <a:pPr algn="ctr">
              <a:buNone/>
            </a:pPr>
            <a:r>
              <a:rPr lang="sk-SK" sz="2400" dirty="0" smtClean="0">
                <a:latin typeface="Bell MT" pitchFamily="18" charset="0"/>
              </a:rPr>
              <a:t>Napravo napíš čo vidíš.</a:t>
            </a:r>
          </a:p>
          <a:p>
            <a:pPr algn="ctr">
              <a:buNone/>
            </a:pPr>
            <a:r>
              <a:rPr lang="sk-SK" sz="2400" dirty="0" smtClean="0">
                <a:latin typeface="Bell MT" pitchFamily="18" charset="0"/>
              </a:rPr>
              <a:t>Na</a:t>
            </a:r>
            <a:r>
              <a:rPr lang="sk-SK" sz="2000" dirty="0" smtClean="0">
                <a:latin typeface="Bell MT" pitchFamily="18" charset="0"/>
              </a:rPr>
              <a:t>ľ</a:t>
            </a:r>
            <a:r>
              <a:rPr lang="sk-SK" sz="2400" dirty="0" smtClean="0">
                <a:latin typeface="Bell MT" pitchFamily="18" charset="0"/>
              </a:rPr>
              <a:t>avo napíš svoju interpretáciu daného prame</a:t>
            </a:r>
            <a:r>
              <a:rPr lang="sk-SK" sz="2000" dirty="0" smtClean="0">
                <a:latin typeface="Bell MT" pitchFamily="18" charset="0"/>
              </a:rPr>
              <a:t>ň</a:t>
            </a:r>
            <a:r>
              <a:rPr lang="sk-SK" sz="2400" dirty="0" smtClean="0">
                <a:latin typeface="Bell MT" pitchFamily="18" charset="0"/>
              </a:rPr>
              <a:t>a.</a:t>
            </a:r>
            <a:endParaRPr lang="sk-SK" sz="2400" dirty="0">
              <a:latin typeface="Bell MT" pitchFamily="18" charset="0"/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1071538" y="3000372"/>
          <a:ext cx="7143800" cy="3643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  <a:gridCol w="3571900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ČO VIDÍŠ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TVOJA INTERPRETÁCIA PRAMEŇA</a:t>
                      </a:r>
                      <a:endParaRPr lang="sk-SK" dirty="0"/>
                    </a:p>
                  </a:txBody>
                  <a:tcPr anchor="ctr"/>
                </a:tc>
              </a:tr>
              <a:tr h="2786082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ell MT" pitchFamily="18" charset="0"/>
              </a:rPr>
              <a:t>Vyber si jeden artefakt a dopl</a:t>
            </a:r>
            <a:r>
              <a:rPr lang="sk-SK" sz="4000" dirty="0" smtClean="0">
                <a:latin typeface="Bell MT" pitchFamily="18" charset="0"/>
              </a:rPr>
              <a:t>ň text</a:t>
            </a:r>
            <a:r>
              <a:rPr lang="sk-SK" dirty="0" smtClean="0">
                <a:latin typeface="Bell MT" pitchFamily="18" charset="0"/>
              </a:rPr>
              <a:t>:</a:t>
            </a:r>
            <a:endParaRPr lang="sk-SK" dirty="0">
              <a:latin typeface="Bell MT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4" cy="39005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sz="2400" dirty="0" smtClean="0">
                <a:latin typeface="Arial Narrow" pitchFamily="34" charset="0"/>
              </a:rPr>
              <a:t>Región/krajina z ktorého/ktorej  pochádzam ..............</a:t>
            </a:r>
          </a:p>
          <a:p>
            <a:pPr>
              <a:buNone/>
            </a:pPr>
            <a:endParaRPr lang="sk-SK" sz="2400" dirty="0" smtClean="0">
              <a:latin typeface="Arial Narrow" pitchFamily="34" charset="0"/>
            </a:endParaRPr>
          </a:p>
          <a:p>
            <a:pPr>
              <a:buNone/>
            </a:pPr>
            <a:r>
              <a:rPr lang="sk-SK" sz="2400" dirty="0" smtClean="0">
                <a:latin typeface="Arial Narrow" pitchFamily="34" charset="0"/>
              </a:rPr>
              <a:t>Som veľmi starý, bol som vyrobený v </a:t>
            </a:r>
            <a:r>
              <a:rPr lang="sk-SK" sz="2400" dirty="0" smtClean="0">
                <a:latin typeface="Arial Narrow" pitchFamily="34" charset="0"/>
              </a:rPr>
              <a:t>(obdobie) </a:t>
            </a:r>
            <a:r>
              <a:rPr lang="sk-SK" sz="2400" dirty="0" smtClean="0">
                <a:latin typeface="Arial Narrow" pitchFamily="34" charset="0"/>
              </a:rPr>
              <a:t>............ </a:t>
            </a:r>
          </a:p>
          <a:p>
            <a:pPr>
              <a:buNone/>
            </a:pPr>
            <a:endParaRPr lang="sk-SK" sz="2400" dirty="0" smtClean="0">
              <a:latin typeface="Arial Narrow" pitchFamily="34" charset="0"/>
            </a:endParaRPr>
          </a:p>
          <a:p>
            <a:pPr>
              <a:buNone/>
            </a:pPr>
            <a:r>
              <a:rPr lang="sk-SK" sz="2400" dirty="0" smtClean="0">
                <a:latin typeface="Arial Narrow" pitchFamily="34" charset="0"/>
              </a:rPr>
              <a:t>Som vyrobený z........................</a:t>
            </a:r>
          </a:p>
          <a:p>
            <a:pPr>
              <a:buNone/>
            </a:pPr>
            <a:endParaRPr lang="sk-SK" sz="2400" dirty="0" smtClean="0">
              <a:latin typeface="Arial Narrow" pitchFamily="34" charset="0"/>
            </a:endParaRPr>
          </a:p>
          <a:p>
            <a:pPr>
              <a:buNone/>
            </a:pPr>
            <a:r>
              <a:rPr lang="sk-SK" sz="2400" dirty="0" smtClean="0">
                <a:latin typeface="Arial Narrow" pitchFamily="34" charset="0"/>
              </a:rPr>
              <a:t>Ľudia ma využívali na ..................</a:t>
            </a:r>
          </a:p>
          <a:p>
            <a:pPr>
              <a:buNone/>
            </a:pPr>
            <a:endParaRPr lang="sk-SK" sz="2400" dirty="0" smtClean="0">
              <a:latin typeface="Arial Narrow" pitchFamily="34" charset="0"/>
            </a:endParaRPr>
          </a:p>
          <a:p>
            <a:pPr>
              <a:buNone/>
            </a:pPr>
            <a:r>
              <a:rPr lang="sk-SK" sz="2400" dirty="0" smtClean="0">
                <a:latin typeface="Arial Narrow" pitchFamily="34" charset="0"/>
              </a:rPr>
              <a:t>Okrem iného je dobré vedieť že som........</a:t>
            </a:r>
            <a:endParaRPr lang="sk-SK" sz="2400" dirty="0">
              <a:latin typeface="Arial Narrow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357818" y="1928802"/>
            <a:ext cx="3571900" cy="4572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5857884" y="1428736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latin typeface="Bell MT" pitchFamily="18" charset="0"/>
              </a:rPr>
              <a:t>Môj nákres:</a:t>
            </a:r>
            <a:endParaRPr lang="sk-SK" sz="2400" b="1" dirty="0">
              <a:latin typeface="Bell MT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57158" y="5357826"/>
            <a:ext cx="4500594" cy="1285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  <a:latin typeface="Bell MT" pitchFamily="18" charset="0"/>
              </a:rPr>
              <a:t>Vyme</a:t>
            </a:r>
            <a:r>
              <a:rPr lang="sk-SK" sz="1600" b="1" dirty="0" smtClean="0">
                <a:solidFill>
                  <a:schemeClr val="tx1"/>
                </a:solidFill>
                <a:latin typeface="Bell MT" pitchFamily="18" charset="0"/>
              </a:rPr>
              <a:t>ň</a:t>
            </a:r>
            <a:r>
              <a:rPr lang="sk-SK" b="1" dirty="0" smtClean="0">
                <a:solidFill>
                  <a:schemeClr val="tx1"/>
                </a:solidFill>
                <a:latin typeface="Bell MT" pitchFamily="18" charset="0"/>
              </a:rPr>
              <a:t> si zadanie so spolužiakom a skús nájsť jeho artefakt podľa nákresu v múzeu. On/Ona hľadá ten tvoj.</a:t>
            </a:r>
            <a:endParaRPr lang="sk-SK" b="1" dirty="0">
              <a:solidFill>
                <a:schemeClr val="tx1"/>
              </a:solidFill>
              <a:latin typeface="Bell MT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ernard MT Condensed" pitchFamily="18" charset="0"/>
              </a:rPr>
              <a:t>Antické mesto </a:t>
            </a:r>
            <a:r>
              <a:rPr lang="sk-SK" dirty="0" err="1" smtClean="0">
                <a:latin typeface="Bernard MT Condensed" pitchFamily="18" charset="0"/>
              </a:rPr>
              <a:t>Messini</a:t>
            </a:r>
            <a:endParaRPr lang="sk-SK" dirty="0">
              <a:latin typeface="Bernard MT Condensed" pitchFamily="18" charset="0"/>
            </a:endParaRPr>
          </a:p>
        </p:txBody>
      </p:sp>
      <p:pic>
        <p:nvPicPr>
          <p:cNvPr id="4" name="Zástupný symbol obsahu 3" descr="IMG_5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4857783" cy="3643338"/>
          </a:xfrm>
        </p:spPr>
      </p:pic>
      <p:sp>
        <p:nvSpPr>
          <p:cNvPr id="5" name="BlokTextu 4"/>
          <p:cNvSpPr txBox="1"/>
          <p:nvPr/>
        </p:nvSpPr>
        <p:spPr>
          <a:xfrm>
            <a:off x="214282" y="514351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Medzníky histórie mesta</a:t>
            </a:r>
            <a:endParaRPr lang="sk-SK" b="1" dirty="0"/>
          </a:p>
        </p:txBody>
      </p:sp>
      <p:pic>
        <p:nvPicPr>
          <p:cNvPr id="6" name="Obrázok 5" descr="IMG_5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428976"/>
            <a:ext cx="4357718" cy="3268289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6357950" y="271462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b="1" dirty="0" smtClean="0"/>
              <a:t>Divadelné predstavenie </a:t>
            </a:r>
          </a:p>
          <a:p>
            <a:pPr algn="r"/>
            <a:r>
              <a:rPr lang="sk-SK" b="1" dirty="0" smtClean="0"/>
              <a:t>v gréckom divadle</a:t>
            </a:r>
            <a:endParaRPr lang="sk-SK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357166"/>
            <a:ext cx="3429024" cy="4286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k-SK" sz="1800" b="1" dirty="0" smtClean="0"/>
              <a:t>Hľadanie architektonických slohov</a:t>
            </a:r>
            <a:endParaRPr lang="sk-SK" sz="1800" b="1" dirty="0"/>
          </a:p>
        </p:txBody>
      </p:sp>
      <p:pic>
        <p:nvPicPr>
          <p:cNvPr id="8195" name="Picture 3" descr="C:\Users\Zuzana\Pictures\grécko\IMG_5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01938" y="2741410"/>
            <a:ext cx="4214843" cy="3161132"/>
          </a:xfrm>
          <a:prstGeom prst="rect">
            <a:avLst/>
          </a:prstGeom>
          <a:noFill/>
        </p:spPr>
      </p:pic>
      <p:sp>
        <p:nvSpPr>
          <p:cNvPr id="6" name="Zástupný symbol obsahu 2"/>
          <p:cNvSpPr txBox="1">
            <a:spLocks/>
          </p:cNvSpPr>
          <p:nvPr/>
        </p:nvSpPr>
        <p:spPr>
          <a:xfrm>
            <a:off x="5214942" y="6072206"/>
            <a:ext cx="3429024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Zapisovanie</a:t>
            </a:r>
            <a:r>
              <a:rPr kumimoji="0" lang="sk-SK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dôležitých informácií</a:t>
            </a:r>
            <a:endParaRPr kumimoji="0" lang="sk-SK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6" name="Picture 4" descr="C:\Users\Zuzana\Downloads\IMG_53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928670"/>
            <a:ext cx="2851616" cy="5072074"/>
          </a:xfrm>
          <a:prstGeom prst="rect">
            <a:avLst/>
          </a:prstGeom>
          <a:noFill/>
        </p:spPr>
      </p:pic>
      <p:pic>
        <p:nvPicPr>
          <p:cNvPr id="8194" name="Picture 2" descr="C:\Users\Zuzana\Pictures\grécko\IMG_5131.JPG"/>
          <p:cNvPicPr>
            <a:picLocks noChangeAspect="1" noChangeArrowheads="1"/>
          </p:cNvPicPr>
          <p:nvPr/>
        </p:nvPicPr>
        <p:blipFill>
          <a:blip r:embed="rId4" cstate="print"/>
          <a:srcRect l="37545" b="21078"/>
          <a:stretch>
            <a:fillRect/>
          </a:stretch>
        </p:blipFill>
        <p:spPr bwMode="auto">
          <a:xfrm rot="5400000">
            <a:off x="141489" y="1072901"/>
            <a:ext cx="2786082" cy="2640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Bernard MT Condensed" pitchFamily="18" charset="0"/>
              </a:rPr>
              <a:t>Aktivity kurzu:</a:t>
            </a:r>
            <a:endParaRPr lang="sk-SK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Bell MT" pitchFamily="18" charset="0"/>
              </a:rPr>
              <a:t>virtuálne múzeum -</a:t>
            </a:r>
            <a:r>
              <a:rPr lang="sk-SK" b="1" dirty="0" smtClean="0">
                <a:solidFill>
                  <a:schemeClr val="bg1"/>
                </a:solidFill>
                <a:latin typeface="Bell MT" pitchFamily="18" charset="0"/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latin typeface="Bell MT" pitchFamily="18" charset="0"/>
              </a:rPr>
              <a:t>artsteps</a:t>
            </a:r>
            <a:endParaRPr lang="sk-SK" b="1" dirty="0" smtClean="0">
              <a:solidFill>
                <a:schemeClr val="bg1"/>
              </a:solidFill>
              <a:latin typeface="Bell MT" pitchFamily="18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Bell MT" pitchFamily="18" charset="0"/>
              </a:rPr>
              <a:t>exkurzia v centre mesta </a:t>
            </a:r>
            <a:r>
              <a:rPr lang="sk-SK" dirty="0" err="1" smtClean="0">
                <a:solidFill>
                  <a:schemeClr val="bg1"/>
                </a:solidFill>
                <a:latin typeface="Bell MT" pitchFamily="18" charset="0"/>
              </a:rPr>
              <a:t>Kalamata</a:t>
            </a:r>
            <a:r>
              <a:rPr lang="sk-SK" dirty="0" smtClean="0">
                <a:solidFill>
                  <a:schemeClr val="bg1"/>
                </a:solidFill>
                <a:latin typeface="Bell MT" pitchFamily="18" charset="0"/>
              </a:rPr>
              <a:t> – aplikácia </a:t>
            </a:r>
            <a:r>
              <a:rPr lang="sk-SK" b="1" dirty="0" err="1" smtClean="0">
                <a:solidFill>
                  <a:schemeClr val="bg1"/>
                </a:solidFill>
                <a:latin typeface="Bell MT" pitchFamily="18" charset="0"/>
              </a:rPr>
              <a:t>Action</a:t>
            </a:r>
            <a:r>
              <a:rPr lang="sk-SK" b="1" dirty="0" smtClean="0">
                <a:solidFill>
                  <a:schemeClr val="bg1"/>
                </a:solidFill>
                <a:latin typeface="Bell MT" pitchFamily="18" charset="0"/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latin typeface="Bell MT" pitchFamily="18" charset="0"/>
              </a:rPr>
              <a:t>Bound</a:t>
            </a:r>
            <a:endParaRPr lang="sk-SK" b="1" dirty="0" smtClean="0">
              <a:solidFill>
                <a:schemeClr val="bg1"/>
              </a:solidFill>
              <a:latin typeface="Bell MT" pitchFamily="18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Bell MT" pitchFamily="18" charset="0"/>
              </a:rPr>
              <a:t>práca v </a:t>
            </a:r>
            <a:r>
              <a:rPr lang="sk-SK" b="1" dirty="0" smtClean="0">
                <a:solidFill>
                  <a:schemeClr val="bg1"/>
                </a:solidFill>
                <a:latin typeface="Bell MT" pitchFamily="18" charset="0"/>
              </a:rPr>
              <a:t>archeologickom múzeu </a:t>
            </a:r>
            <a:r>
              <a:rPr lang="sk-SK" dirty="0" smtClean="0">
                <a:solidFill>
                  <a:schemeClr val="bg1"/>
                </a:solidFill>
                <a:latin typeface="Bell MT" pitchFamily="18" charset="0"/>
              </a:rPr>
              <a:t>v meste </a:t>
            </a:r>
            <a:r>
              <a:rPr lang="sk-SK" dirty="0" err="1" smtClean="0">
                <a:solidFill>
                  <a:schemeClr val="bg1"/>
                </a:solidFill>
                <a:latin typeface="Bell MT" pitchFamily="18" charset="0"/>
              </a:rPr>
              <a:t>Kalamata</a:t>
            </a:r>
            <a:endParaRPr lang="sk-SK" dirty="0" smtClean="0">
              <a:solidFill>
                <a:schemeClr val="bg1"/>
              </a:solidFill>
              <a:latin typeface="Bell MT" pitchFamily="18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Bell MT" pitchFamily="18" charset="0"/>
              </a:rPr>
              <a:t>práca v teréne – </a:t>
            </a:r>
            <a:r>
              <a:rPr lang="sk-SK" b="1" dirty="0" smtClean="0">
                <a:solidFill>
                  <a:schemeClr val="bg1"/>
                </a:solidFill>
                <a:latin typeface="Bell MT" pitchFamily="18" charset="0"/>
              </a:rPr>
              <a:t>antické mesto </a:t>
            </a:r>
            <a:r>
              <a:rPr lang="sk-SK" b="1" dirty="0" err="1" smtClean="0">
                <a:solidFill>
                  <a:schemeClr val="bg1"/>
                </a:solidFill>
                <a:latin typeface="Bell MT" pitchFamily="18" charset="0"/>
              </a:rPr>
              <a:t>Messini</a:t>
            </a:r>
            <a:endParaRPr lang="sk-SK" b="1" dirty="0">
              <a:solidFill>
                <a:schemeClr val="bg1"/>
              </a:solidFill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Bernard MT Condensed" pitchFamily="18" charset="0"/>
              </a:rPr>
              <a:t>Virtuálne múzeum - </a:t>
            </a:r>
            <a:r>
              <a:rPr lang="sk-SK" dirty="0" err="1" smtClean="0">
                <a:solidFill>
                  <a:schemeClr val="bg1"/>
                </a:solidFill>
                <a:latin typeface="Bernard MT Condensed" pitchFamily="18" charset="0"/>
              </a:rPr>
              <a:t>artsteps</a:t>
            </a:r>
            <a:endParaRPr lang="sk-SK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071670" y="6000768"/>
            <a:ext cx="6615130" cy="642942"/>
          </a:xfrm>
        </p:spPr>
        <p:txBody>
          <a:bodyPr/>
          <a:lstStyle/>
          <a:p>
            <a:r>
              <a:rPr lang="sk-SK" dirty="0" smtClean="0">
                <a:hlinkClick r:id="rId2"/>
              </a:rPr>
              <a:t>https://www.artsteps.com/</a:t>
            </a:r>
            <a:endParaRPr lang="sk-SK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 l="29297" t="30209" r="6249" b="12499"/>
          <a:stretch>
            <a:fillRect/>
          </a:stretch>
        </p:blipFill>
        <p:spPr bwMode="auto">
          <a:xfrm>
            <a:off x="0" y="1428736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Šípka doprava 8"/>
          <p:cNvSpPr/>
          <p:nvPr/>
        </p:nvSpPr>
        <p:spPr>
          <a:xfrm>
            <a:off x="857224" y="6143644"/>
            <a:ext cx="128588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857884" y="4429132"/>
            <a:ext cx="2828916" cy="1697031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3541" r="1562" b="7291"/>
          <a:stretch>
            <a:fillRect/>
          </a:stretch>
        </p:blipFill>
        <p:spPr bwMode="auto">
          <a:xfrm>
            <a:off x="0" y="2428868"/>
            <a:ext cx="9144000" cy="413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071670" y="28572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Zaria</a:t>
            </a:r>
            <a:r>
              <a:rPr lang="sk-SK" sz="1600" dirty="0" smtClean="0"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ď</a:t>
            </a:r>
            <a:r>
              <a:rPr lang="sk-SK" dirty="0" smtClean="0"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 si interiér</a:t>
            </a:r>
            <a:endParaRPr lang="sk-SK" dirty="0">
              <a:latin typeface="Berlin Sans FB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928926" y="135729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Pridaj artefakty </a:t>
            </a:r>
          </a:p>
          <a:p>
            <a:pPr algn="ctr"/>
            <a:r>
              <a:rPr lang="sk-SK" dirty="0" smtClean="0"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a fotodokumentáciu</a:t>
            </a:r>
            <a:endParaRPr lang="sk-SK" dirty="0">
              <a:latin typeface="Berlin Sans FB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072066" y="500042"/>
            <a:ext cx="200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Naplánuj si virtuálnu prehliadku              s virtuálnym sprievodcom</a:t>
            </a:r>
            <a:endParaRPr lang="sk-SK" dirty="0">
              <a:latin typeface="Berlin Sans FB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7143736" y="150017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Publikuj</a:t>
            </a:r>
            <a:endParaRPr lang="sk-SK" dirty="0">
              <a:latin typeface="Berlin Sans FB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Ovál 12"/>
          <p:cNvSpPr/>
          <p:nvPr/>
        </p:nvSpPr>
        <p:spPr>
          <a:xfrm>
            <a:off x="2071670" y="142852"/>
            <a:ext cx="1571636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solidFill>
                <a:schemeClr val="tx1"/>
              </a:solidFill>
              <a:latin typeface="Berlin Sans FB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2857488" y="1214422"/>
            <a:ext cx="2286016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solidFill>
                <a:schemeClr val="tx1"/>
              </a:solidFill>
              <a:latin typeface="Berlin Sans FB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142844" y="928670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tx1"/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Vytvor si múzeum – vlastné / podľa predlohy</a:t>
            </a:r>
          </a:p>
          <a:p>
            <a:endParaRPr lang="sk-SK" dirty="0"/>
          </a:p>
        </p:txBody>
      </p:sp>
      <p:sp>
        <p:nvSpPr>
          <p:cNvPr id="16" name="Ovál 15"/>
          <p:cNvSpPr/>
          <p:nvPr/>
        </p:nvSpPr>
        <p:spPr>
          <a:xfrm>
            <a:off x="0" y="785794"/>
            <a:ext cx="2357422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solidFill>
                <a:schemeClr val="tx1"/>
              </a:solidFill>
              <a:latin typeface="Berlin Sans FB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Ovál 16"/>
          <p:cNvSpPr/>
          <p:nvPr/>
        </p:nvSpPr>
        <p:spPr>
          <a:xfrm>
            <a:off x="5143504" y="357166"/>
            <a:ext cx="1928826" cy="1785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solidFill>
                <a:schemeClr val="tx1"/>
              </a:solidFill>
              <a:latin typeface="Berlin Sans FB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Ovál 17"/>
          <p:cNvSpPr/>
          <p:nvPr/>
        </p:nvSpPr>
        <p:spPr>
          <a:xfrm>
            <a:off x="7429520" y="1214422"/>
            <a:ext cx="1357322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solidFill>
                <a:schemeClr val="tx1"/>
              </a:solidFill>
              <a:latin typeface="Berlin Sans FB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0" name="Rovná spojovacia šípka 19"/>
          <p:cNvCxnSpPr>
            <a:stCxn id="16" idx="4"/>
          </p:cNvCxnSpPr>
          <p:nvPr/>
        </p:nvCxnSpPr>
        <p:spPr>
          <a:xfrm rot="5400000">
            <a:off x="589342" y="2268127"/>
            <a:ext cx="928694" cy="25004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/>
          <p:nvPr/>
        </p:nvCxnSpPr>
        <p:spPr>
          <a:xfrm rot="5400000">
            <a:off x="1518032" y="1625185"/>
            <a:ext cx="1714513" cy="7501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ovacia šípka 25"/>
          <p:cNvCxnSpPr/>
          <p:nvPr/>
        </p:nvCxnSpPr>
        <p:spPr>
          <a:xfrm rot="5400000">
            <a:off x="3303983" y="2268126"/>
            <a:ext cx="642941" cy="5357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ovacia šípka 27"/>
          <p:cNvCxnSpPr/>
          <p:nvPr/>
        </p:nvCxnSpPr>
        <p:spPr>
          <a:xfrm rot="10800000" flipV="1">
            <a:off x="4786314" y="2143116"/>
            <a:ext cx="1250178" cy="7858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ovacia šípka 29"/>
          <p:cNvCxnSpPr>
            <a:stCxn id="18" idx="3"/>
          </p:cNvCxnSpPr>
          <p:nvPr/>
        </p:nvCxnSpPr>
        <p:spPr>
          <a:xfrm rot="5400000">
            <a:off x="6460775" y="1689976"/>
            <a:ext cx="850385" cy="148465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 descr="C:\Users\Zuzana\Documents\Actionbound-social-share.png"/>
          <p:cNvPicPr>
            <a:picLocks noChangeAspect="1" noChangeArrowheads="1"/>
          </p:cNvPicPr>
          <p:nvPr/>
        </p:nvPicPr>
        <p:blipFill>
          <a:blip r:embed="rId3"/>
          <a:srcRect t="35828" b="38794"/>
          <a:stretch>
            <a:fillRect/>
          </a:stretch>
        </p:blipFill>
        <p:spPr bwMode="auto">
          <a:xfrm>
            <a:off x="0" y="285728"/>
            <a:ext cx="9144000" cy="1214446"/>
          </a:xfrm>
          <a:prstGeom prst="rect">
            <a:avLst/>
          </a:prstGeom>
          <a:noFill/>
        </p:spPr>
      </p:pic>
      <p:pic>
        <p:nvPicPr>
          <p:cNvPr id="6" name="Actionbound Explainer Vide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1714488"/>
            <a:ext cx="8636032" cy="4857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ernard MT Condensed" pitchFamily="18" charset="0"/>
              </a:rPr>
              <a:t>Vytvor si rôzne typy úloh!</a:t>
            </a:r>
            <a:endParaRPr lang="sk-SK" dirty="0">
              <a:latin typeface="Bernard MT Condensed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152" r="13598" b="5927"/>
          <a:stretch>
            <a:fillRect/>
          </a:stretch>
        </p:blipFill>
        <p:spPr bwMode="auto">
          <a:xfrm>
            <a:off x="214281" y="1500174"/>
            <a:ext cx="834244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ublina v tvare zaobleného obdĺžnika 4"/>
          <p:cNvSpPr/>
          <p:nvPr/>
        </p:nvSpPr>
        <p:spPr>
          <a:xfrm>
            <a:off x="5000628" y="4786322"/>
            <a:ext cx="3357586" cy="1785950"/>
          </a:xfrm>
          <a:prstGeom prst="wedgeRoundRectCallout">
            <a:avLst>
              <a:gd name="adj1" fmla="val -43240"/>
              <a:gd name="adj2" fmla="val -1360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chemeClr val="tx1"/>
                </a:solidFill>
                <a:latin typeface="Bell MT" pitchFamily="18" charset="0"/>
              </a:rPr>
              <a:t>Urob si </a:t>
            </a:r>
            <a:r>
              <a:rPr lang="sk-SK" sz="2800" b="1" dirty="0" err="1" smtClean="0">
                <a:solidFill>
                  <a:schemeClr val="tx1"/>
                </a:solidFill>
                <a:latin typeface="Bell MT" pitchFamily="18" charset="0"/>
              </a:rPr>
              <a:t>selfie</a:t>
            </a:r>
            <a:endParaRPr lang="sk-SK" sz="2800" b="1" dirty="0">
              <a:solidFill>
                <a:schemeClr val="tx1"/>
              </a:solidFill>
              <a:latin typeface="Bell MT" pitchFamily="18" charset="0"/>
            </a:endParaRPr>
          </a:p>
          <a:p>
            <a:pPr algn="ctr"/>
            <a:r>
              <a:rPr lang="sk-SK" sz="2800" b="1" dirty="0" smtClean="0">
                <a:solidFill>
                  <a:schemeClr val="tx1"/>
                </a:solidFill>
                <a:latin typeface="Bell MT" pitchFamily="18" charset="0"/>
              </a:rPr>
              <a:t> s historickou pamiatkou!</a:t>
            </a:r>
            <a:endParaRPr lang="sk-SK" sz="2800" b="1" dirty="0">
              <a:solidFill>
                <a:schemeClr val="tx1"/>
              </a:solidFill>
              <a:latin typeface="Bell MT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14583" r="13867" b="6250"/>
          <a:stretch>
            <a:fillRect/>
          </a:stretch>
        </p:blipFill>
        <p:spPr bwMode="auto">
          <a:xfrm>
            <a:off x="214282" y="1500174"/>
            <a:ext cx="842871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ublina v tvare zaobleného obdĺžnika 4"/>
          <p:cNvSpPr/>
          <p:nvPr/>
        </p:nvSpPr>
        <p:spPr>
          <a:xfrm>
            <a:off x="5000628" y="5572140"/>
            <a:ext cx="3857652" cy="1071570"/>
          </a:xfrm>
          <a:prstGeom prst="wedgeRoundRectCallout">
            <a:avLst>
              <a:gd name="adj1" fmla="val -58205"/>
              <a:gd name="adj2" fmla="val -9479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  <a:latin typeface="Bell MT" pitchFamily="18" charset="0"/>
              </a:rPr>
              <a:t>Kvíz – doplnenie odpovede/ výber zo 4 možností</a:t>
            </a:r>
            <a:endParaRPr lang="sk-SK" sz="2400" b="1" dirty="0">
              <a:solidFill>
                <a:schemeClr val="tx1"/>
              </a:solidFill>
              <a:latin typeface="Bell MT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14583" r="13867" b="6250"/>
          <a:stretch>
            <a:fillRect/>
          </a:stretch>
        </p:blipFill>
        <p:spPr bwMode="auto">
          <a:xfrm>
            <a:off x="214282" y="1428736"/>
            <a:ext cx="842871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ublina v tvare zaobleného obdĺžnika 5"/>
          <p:cNvSpPr/>
          <p:nvPr/>
        </p:nvSpPr>
        <p:spPr>
          <a:xfrm>
            <a:off x="5786446" y="4000504"/>
            <a:ext cx="2714644" cy="785818"/>
          </a:xfrm>
          <a:prstGeom prst="wedgeRoundRectCallout">
            <a:avLst>
              <a:gd name="adj1" fmla="val -58205"/>
              <a:gd name="adj2" fmla="val -9479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  <a:latin typeface="Bell MT" pitchFamily="18" charset="0"/>
              </a:rPr>
              <a:t>Nájdi dané miesto</a:t>
            </a:r>
            <a:endParaRPr lang="sk-SK" sz="2400" b="1" dirty="0">
              <a:solidFill>
                <a:schemeClr val="tx1"/>
              </a:solidFill>
              <a:latin typeface="Bell MT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1143000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Bernard MT Condensed" pitchFamily="18" charset="0"/>
              </a:rPr>
              <a:t>Archeologické múzeum - </a:t>
            </a:r>
            <a:r>
              <a:rPr lang="sk-SK" dirty="0" err="1" smtClean="0">
                <a:latin typeface="Bernard MT Condensed" pitchFamily="18" charset="0"/>
              </a:rPr>
              <a:t>Kalamata</a:t>
            </a:r>
            <a:endParaRPr lang="sk-SK" dirty="0">
              <a:latin typeface="Bernard MT Condensed" pitchFamily="18" charset="0"/>
            </a:endParaRPr>
          </a:p>
        </p:txBody>
      </p:sp>
      <p:pic>
        <p:nvPicPr>
          <p:cNvPr id="4" name="Zástupný symbol obsahu 3" descr="IMG_5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412915" y="2770312"/>
            <a:ext cx="4446069" cy="3334552"/>
          </a:xfrm>
        </p:spPr>
      </p:pic>
      <p:pic>
        <p:nvPicPr>
          <p:cNvPr id="5" name="Obrázok 4" descr="IMG_5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09561" y="2562811"/>
            <a:ext cx="4500568" cy="3375426"/>
          </a:xfrm>
          <a:prstGeom prst="rect">
            <a:avLst/>
          </a:prstGeom>
        </p:spPr>
      </p:pic>
      <p:pic>
        <p:nvPicPr>
          <p:cNvPr id="6" name="Obrázok 5" descr="IMG_5004.JPG"/>
          <p:cNvPicPr>
            <a:picLocks noChangeAspect="1"/>
          </p:cNvPicPr>
          <p:nvPr/>
        </p:nvPicPr>
        <p:blipFill>
          <a:blip r:embed="rId4" cstate="print"/>
          <a:srcRect l="21094" t="12500" r="29687" b="16666"/>
          <a:stretch>
            <a:fillRect/>
          </a:stretch>
        </p:blipFill>
        <p:spPr>
          <a:xfrm rot="5400000">
            <a:off x="3174231" y="1683497"/>
            <a:ext cx="2581224" cy="27860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249</Words>
  <Application>Microsoft Office PowerPoint</Application>
  <PresentationFormat>Prezentácia na obrazovke (4:3)</PresentationFormat>
  <Paragraphs>57</Paragraphs>
  <Slides>15</Slides>
  <Notes>1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Museum Walks: Integrating local history in your classroom</vt:lpstr>
      <vt:lpstr>Aktivity kurzu:</vt:lpstr>
      <vt:lpstr>Virtuálne múzeum - artsteps</vt:lpstr>
      <vt:lpstr>Snímka 4</vt:lpstr>
      <vt:lpstr>Snímka 5</vt:lpstr>
      <vt:lpstr>Vytvor si rôzne typy úloh!</vt:lpstr>
      <vt:lpstr>Snímka 7</vt:lpstr>
      <vt:lpstr>Snímka 8</vt:lpstr>
      <vt:lpstr>Archeologické múzeum - Kalamata</vt:lpstr>
      <vt:lpstr>Nájdi 5 vybraných artefaktov a doplň informácie do tabuľky:</vt:lpstr>
      <vt:lpstr>Vystrihni obrázky a nalep ich na správne miesto na časovej priamke:</vt:lpstr>
      <vt:lpstr>Mysli ako archeológ</vt:lpstr>
      <vt:lpstr>Vyber si jeden artefakt a doplň text:</vt:lpstr>
      <vt:lpstr>Antické mesto Messini</vt:lpstr>
      <vt:lpstr>Snímka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Museum Walks: Integrating local history in your classroom</dc:title>
  <dc:creator>Zuzana</dc:creator>
  <cp:lastModifiedBy>Zuzana</cp:lastModifiedBy>
  <cp:revision>3</cp:revision>
  <dcterms:created xsi:type="dcterms:W3CDTF">2019-12-15T16:14:23Z</dcterms:created>
  <dcterms:modified xsi:type="dcterms:W3CDTF">2019-12-15T18:42:10Z</dcterms:modified>
</cp:coreProperties>
</file>