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5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D3C66F22-FF7D-4223-A367-37AAD95F5B69}" type="datetimeFigureOut">
              <a:rPr lang="pl-PL" smtClean="0"/>
              <a:t>2021-04-26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FCE56E0-88D6-43A0-A7CD-174F883484FD}" type="slidenum">
              <a:rPr lang="pl-PL" smtClean="0"/>
              <a:t>‹#›</a:t>
            </a:fld>
            <a:endParaRPr lang="pl-PL"/>
          </a:p>
        </p:txBody>
      </p:sp>
    </p:spTree>
    <p:extLst>
      <p:ext uri="{BB962C8B-B14F-4D97-AF65-F5344CB8AC3E}">
        <p14:creationId xmlns:p14="http://schemas.microsoft.com/office/powerpoint/2010/main" val="4119614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3C66F22-FF7D-4223-A367-37AAD95F5B69}" type="datetimeFigureOut">
              <a:rPr lang="pl-PL" smtClean="0"/>
              <a:t>2021-04-26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FCE56E0-88D6-43A0-A7CD-174F883484FD}" type="slidenum">
              <a:rPr lang="pl-PL" smtClean="0"/>
              <a:t>‹#›</a:t>
            </a:fld>
            <a:endParaRPr lang="pl-PL"/>
          </a:p>
        </p:txBody>
      </p:sp>
    </p:spTree>
    <p:extLst>
      <p:ext uri="{BB962C8B-B14F-4D97-AF65-F5344CB8AC3E}">
        <p14:creationId xmlns:p14="http://schemas.microsoft.com/office/powerpoint/2010/main" val="675718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3C66F22-FF7D-4223-A367-37AAD95F5B69}" type="datetimeFigureOut">
              <a:rPr lang="pl-PL" smtClean="0"/>
              <a:t>2021-04-26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FCE56E0-88D6-43A0-A7CD-174F883484FD}" type="slidenum">
              <a:rPr lang="pl-PL" smtClean="0"/>
              <a:t>‹#›</a:t>
            </a:fld>
            <a:endParaRPr lang="pl-PL"/>
          </a:p>
        </p:txBody>
      </p:sp>
    </p:spTree>
    <p:extLst>
      <p:ext uri="{BB962C8B-B14F-4D97-AF65-F5344CB8AC3E}">
        <p14:creationId xmlns:p14="http://schemas.microsoft.com/office/powerpoint/2010/main" val="146674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3C66F22-FF7D-4223-A367-37AAD95F5B69}" type="datetimeFigureOut">
              <a:rPr lang="pl-PL" smtClean="0"/>
              <a:t>2021-04-26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FCE56E0-88D6-43A0-A7CD-174F883484FD}" type="slidenum">
              <a:rPr lang="pl-PL" smtClean="0"/>
              <a:t>‹#›</a:t>
            </a:fld>
            <a:endParaRPr lang="pl-PL"/>
          </a:p>
        </p:txBody>
      </p:sp>
    </p:spTree>
    <p:extLst>
      <p:ext uri="{BB962C8B-B14F-4D97-AF65-F5344CB8AC3E}">
        <p14:creationId xmlns:p14="http://schemas.microsoft.com/office/powerpoint/2010/main" val="66650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D3C66F22-FF7D-4223-A367-37AAD95F5B69}" type="datetimeFigureOut">
              <a:rPr lang="pl-PL" smtClean="0"/>
              <a:t>2021-04-26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FCE56E0-88D6-43A0-A7CD-174F883484FD}" type="slidenum">
              <a:rPr lang="pl-PL" smtClean="0"/>
              <a:t>‹#›</a:t>
            </a:fld>
            <a:endParaRPr lang="pl-PL"/>
          </a:p>
        </p:txBody>
      </p:sp>
    </p:spTree>
    <p:extLst>
      <p:ext uri="{BB962C8B-B14F-4D97-AF65-F5344CB8AC3E}">
        <p14:creationId xmlns:p14="http://schemas.microsoft.com/office/powerpoint/2010/main" val="1672383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D3C66F22-FF7D-4223-A367-37AAD95F5B69}" type="datetimeFigureOut">
              <a:rPr lang="pl-PL" smtClean="0"/>
              <a:t>2021-04-26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FCE56E0-88D6-43A0-A7CD-174F883484FD}" type="slidenum">
              <a:rPr lang="pl-PL" smtClean="0"/>
              <a:t>‹#›</a:t>
            </a:fld>
            <a:endParaRPr lang="pl-PL"/>
          </a:p>
        </p:txBody>
      </p:sp>
    </p:spTree>
    <p:extLst>
      <p:ext uri="{BB962C8B-B14F-4D97-AF65-F5344CB8AC3E}">
        <p14:creationId xmlns:p14="http://schemas.microsoft.com/office/powerpoint/2010/main" val="3462809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D3C66F22-FF7D-4223-A367-37AAD95F5B69}" type="datetimeFigureOut">
              <a:rPr lang="pl-PL" smtClean="0"/>
              <a:t>2021-04-26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FFCE56E0-88D6-43A0-A7CD-174F883484FD}" type="slidenum">
              <a:rPr lang="pl-PL" smtClean="0"/>
              <a:t>‹#›</a:t>
            </a:fld>
            <a:endParaRPr lang="pl-PL"/>
          </a:p>
        </p:txBody>
      </p:sp>
    </p:spTree>
    <p:extLst>
      <p:ext uri="{BB962C8B-B14F-4D97-AF65-F5344CB8AC3E}">
        <p14:creationId xmlns:p14="http://schemas.microsoft.com/office/powerpoint/2010/main" val="3240795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D3C66F22-FF7D-4223-A367-37AAD95F5B69}" type="datetimeFigureOut">
              <a:rPr lang="pl-PL" smtClean="0"/>
              <a:t>2021-04-26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FFCE56E0-88D6-43A0-A7CD-174F883484FD}" type="slidenum">
              <a:rPr lang="pl-PL" smtClean="0"/>
              <a:t>‹#›</a:t>
            </a:fld>
            <a:endParaRPr lang="pl-PL"/>
          </a:p>
        </p:txBody>
      </p:sp>
    </p:spTree>
    <p:extLst>
      <p:ext uri="{BB962C8B-B14F-4D97-AF65-F5344CB8AC3E}">
        <p14:creationId xmlns:p14="http://schemas.microsoft.com/office/powerpoint/2010/main" val="1830063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3C66F22-FF7D-4223-A367-37AAD95F5B69}" type="datetimeFigureOut">
              <a:rPr lang="pl-PL" smtClean="0"/>
              <a:t>2021-04-26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FFCE56E0-88D6-43A0-A7CD-174F883484FD}" type="slidenum">
              <a:rPr lang="pl-PL" smtClean="0"/>
              <a:t>‹#›</a:t>
            </a:fld>
            <a:endParaRPr lang="pl-PL"/>
          </a:p>
        </p:txBody>
      </p:sp>
    </p:spTree>
    <p:extLst>
      <p:ext uri="{BB962C8B-B14F-4D97-AF65-F5344CB8AC3E}">
        <p14:creationId xmlns:p14="http://schemas.microsoft.com/office/powerpoint/2010/main" val="336404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3C66F22-FF7D-4223-A367-37AAD95F5B69}" type="datetimeFigureOut">
              <a:rPr lang="pl-PL" smtClean="0"/>
              <a:t>2021-04-26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FCE56E0-88D6-43A0-A7CD-174F883484FD}" type="slidenum">
              <a:rPr lang="pl-PL" smtClean="0"/>
              <a:t>‹#›</a:t>
            </a:fld>
            <a:endParaRPr lang="pl-PL"/>
          </a:p>
        </p:txBody>
      </p:sp>
    </p:spTree>
    <p:extLst>
      <p:ext uri="{BB962C8B-B14F-4D97-AF65-F5344CB8AC3E}">
        <p14:creationId xmlns:p14="http://schemas.microsoft.com/office/powerpoint/2010/main" val="225250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3C66F22-FF7D-4223-A367-37AAD95F5B69}" type="datetimeFigureOut">
              <a:rPr lang="pl-PL" smtClean="0"/>
              <a:t>2021-04-26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FCE56E0-88D6-43A0-A7CD-174F883484FD}" type="slidenum">
              <a:rPr lang="pl-PL" smtClean="0"/>
              <a:t>‹#›</a:t>
            </a:fld>
            <a:endParaRPr lang="pl-PL"/>
          </a:p>
        </p:txBody>
      </p:sp>
    </p:spTree>
    <p:extLst>
      <p:ext uri="{BB962C8B-B14F-4D97-AF65-F5344CB8AC3E}">
        <p14:creationId xmlns:p14="http://schemas.microsoft.com/office/powerpoint/2010/main" val="565231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9000"/>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C66F22-FF7D-4223-A367-37AAD95F5B69}" type="datetimeFigureOut">
              <a:rPr lang="pl-PL" smtClean="0"/>
              <a:t>2021-04-26</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CE56E0-88D6-43A0-A7CD-174F883484FD}" type="slidenum">
              <a:rPr lang="pl-PL" smtClean="0"/>
              <a:t>‹#›</a:t>
            </a:fld>
            <a:endParaRPr lang="pl-PL"/>
          </a:p>
        </p:txBody>
      </p:sp>
    </p:spTree>
    <p:extLst>
      <p:ext uri="{BB962C8B-B14F-4D97-AF65-F5344CB8AC3E}">
        <p14:creationId xmlns:p14="http://schemas.microsoft.com/office/powerpoint/2010/main" val="1006824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7" y="0"/>
            <a:ext cx="9220769" cy="7317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ytuł 1"/>
          <p:cNvSpPr>
            <a:spLocks noGrp="1"/>
          </p:cNvSpPr>
          <p:nvPr>
            <p:ph type="ctrTitle"/>
          </p:nvPr>
        </p:nvSpPr>
        <p:spPr>
          <a:xfrm>
            <a:off x="395536" y="332656"/>
            <a:ext cx="8568952" cy="3528391"/>
          </a:xfrm>
        </p:spPr>
        <p:txBody>
          <a:bodyPr>
            <a:noAutofit/>
          </a:bodyPr>
          <a:lstStyle/>
          <a:p>
            <a:r>
              <a:rPr lang="pl-PL" sz="6000" dirty="0" smtClean="0"/>
              <a:t>Top 10 </a:t>
            </a:r>
            <a:r>
              <a:rPr lang="pl-PL" sz="6000" dirty="0" err="1" smtClean="0"/>
              <a:t>women</a:t>
            </a:r>
            <a:r>
              <a:rPr lang="pl-PL" sz="6000" dirty="0" smtClean="0"/>
              <a:t> in science </a:t>
            </a:r>
            <a:endParaRPr lang="pl-PL" sz="6000" dirty="0"/>
          </a:p>
        </p:txBody>
      </p:sp>
      <p:sp>
        <p:nvSpPr>
          <p:cNvPr id="3" name="Podtytuł 2"/>
          <p:cNvSpPr>
            <a:spLocks noGrp="1"/>
          </p:cNvSpPr>
          <p:nvPr>
            <p:ph type="subTitle" idx="1"/>
          </p:nvPr>
        </p:nvSpPr>
        <p:spPr/>
        <p:txBody>
          <a:bodyPr/>
          <a:lstStyle/>
          <a:p>
            <a:r>
              <a:rPr lang="pl-PL" dirty="0" err="1" smtClean="0">
                <a:solidFill>
                  <a:schemeClr val="tx1"/>
                </a:solidFill>
              </a:rPr>
              <a:t>Made</a:t>
            </a:r>
            <a:r>
              <a:rPr lang="pl-PL" dirty="0" smtClean="0">
                <a:solidFill>
                  <a:schemeClr val="tx1"/>
                </a:solidFill>
              </a:rPr>
              <a:t> by: Julia Kowalska and Agnieszka Jakubiak </a:t>
            </a:r>
            <a:endParaRPr lang="pl-PL" dirty="0">
              <a:solidFill>
                <a:schemeClr val="tx1"/>
              </a:solidFill>
            </a:endParaRPr>
          </a:p>
        </p:txBody>
      </p:sp>
    </p:spTree>
    <p:extLst>
      <p:ext uri="{BB962C8B-B14F-4D97-AF65-F5344CB8AC3E}">
        <p14:creationId xmlns:p14="http://schemas.microsoft.com/office/powerpoint/2010/main" val="1113810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6</a:t>
            </a:r>
            <a:r>
              <a:rPr lang="pl-PL" dirty="0"/>
              <a:t>. Sofia </a:t>
            </a:r>
            <a:r>
              <a:rPr lang="pl-PL" dirty="0" err="1"/>
              <a:t>Kovalevskaya</a:t>
            </a:r>
            <a:r>
              <a:rPr lang="pl-PL" dirty="0"/>
              <a:t>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2808312" cy="3418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1267431"/>
            <a:ext cx="2448272" cy="3709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3293718"/>
            <a:ext cx="2706613" cy="3366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1903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Sofia </a:t>
            </a:r>
            <a:r>
              <a:rPr lang="pl-PL" dirty="0" err="1"/>
              <a:t>Kovalevskaya</a:t>
            </a:r>
            <a:r>
              <a:rPr lang="pl-PL" dirty="0"/>
              <a:t> </a:t>
            </a:r>
          </a:p>
        </p:txBody>
      </p:sp>
      <p:sp>
        <p:nvSpPr>
          <p:cNvPr id="3" name="Symbol zastępczy zawartości 2"/>
          <p:cNvSpPr>
            <a:spLocks noGrp="1"/>
          </p:cNvSpPr>
          <p:nvPr>
            <p:ph idx="1"/>
          </p:nvPr>
        </p:nvSpPr>
        <p:spPr>
          <a:xfrm>
            <a:off x="323528" y="1196752"/>
            <a:ext cx="8363272" cy="5544616"/>
          </a:xfrm>
        </p:spPr>
        <p:txBody>
          <a:bodyPr>
            <a:normAutofit fontScale="85000" lnSpcReduction="20000"/>
          </a:bodyPr>
          <a:lstStyle/>
          <a:p>
            <a:pPr marL="0" indent="0">
              <a:buNone/>
            </a:pPr>
            <a:r>
              <a:rPr lang="en-US" dirty="0"/>
              <a:t>Sofia </a:t>
            </a:r>
            <a:r>
              <a:rPr lang="en-US" dirty="0" err="1"/>
              <a:t>Kovalevskaya</a:t>
            </a:r>
            <a:r>
              <a:rPr lang="en-US" dirty="0"/>
              <a:t> was a Russian born mathematician who made valuable contributions to the theory of differential equations. She finished her career in Sweden. By the spring of 1874, </a:t>
            </a:r>
            <a:r>
              <a:rPr lang="en-US" dirty="0" err="1"/>
              <a:t>Kovalevskaya</a:t>
            </a:r>
            <a:r>
              <a:rPr lang="en-US" dirty="0"/>
              <a:t> had completed three papers. </a:t>
            </a:r>
            <a:r>
              <a:rPr lang="en-US" dirty="0" err="1"/>
              <a:t>Weierstrass</a:t>
            </a:r>
            <a:r>
              <a:rPr lang="en-US" dirty="0"/>
              <a:t> deemed each of these worthy of a doctorate. The three papers were on Partial differential equations, Abelian integrals and Saturn's Rings. The first of these is a remarkable contribution which was published in </a:t>
            </a:r>
            <a:r>
              <a:rPr lang="en-US" dirty="0" err="1"/>
              <a:t>Crelle's</a:t>
            </a:r>
            <a:r>
              <a:rPr lang="en-US" dirty="0"/>
              <a:t> Journal in 1875. The paper on the reduction of abelian integrals to simpler elliptic integrals is of less importance but it consisted of a skilled series of manipulations which showed her complete command of </a:t>
            </a:r>
            <a:r>
              <a:rPr lang="en-US" dirty="0" err="1"/>
              <a:t>Weierstrass's</a:t>
            </a:r>
            <a:r>
              <a:rPr lang="en-US" dirty="0"/>
              <a:t> theory.</a:t>
            </a:r>
            <a:r>
              <a:rPr lang="pl-PL" dirty="0" smtClean="0"/>
              <a:t> </a:t>
            </a:r>
            <a:r>
              <a:rPr lang="en-US" dirty="0" err="1"/>
              <a:t>Kovalevskaya's</a:t>
            </a:r>
            <a:r>
              <a:rPr lang="en-US" dirty="0"/>
              <a:t> last published work was a short article Sur un </a:t>
            </a:r>
            <a:r>
              <a:rPr lang="en-US" dirty="0" err="1"/>
              <a:t>théorème</a:t>
            </a:r>
            <a:r>
              <a:rPr lang="en-US" dirty="0"/>
              <a:t> de M </a:t>
            </a:r>
            <a:r>
              <a:rPr lang="en-US" dirty="0" err="1"/>
              <a:t>Bruns</a:t>
            </a:r>
            <a:r>
              <a:rPr lang="en-US" dirty="0"/>
              <a:t> Ⓣ in which she gave a new, simpler proof of </a:t>
            </a:r>
            <a:r>
              <a:rPr lang="en-US" dirty="0" err="1"/>
              <a:t>Bruns's</a:t>
            </a:r>
            <a:r>
              <a:rPr lang="en-US" dirty="0"/>
              <a:t> theorem on a property of the potential function of a homogeneous </a:t>
            </a:r>
            <a:r>
              <a:rPr lang="en-US" dirty="0" smtClean="0"/>
              <a:t>body</a:t>
            </a:r>
            <a:r>
              <a:rPr lang="pl-PL" dirty="0" smtClean="0"/>
              <a:t>. </a:t>
            </a:r>
            <a:endParaRPr lang="pl-PL" dirty="0"/>
          </a:p>
        </p:txBody>
      </p:sp>
    </p:spTree>
    <p:extLst>
      <p:ext uri="{BB962C8B-B14F-4D97-AF65-F5344CB8AC3E}">
        <p14:creationId xmlns:p14="http://schemas.microsoft.com/office/powerpoint/2010/main" val="2480134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5. Grace Hopper</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84783"/>
            <a:ext cx="3384376" cy="2417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457197"/>
            <a:ext cx="2896716" cy="3635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954" y="4149080"/>
            <a:ext cx="4468474" cy="233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5929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Grace Hopper</a:t>
            </a:r>
          </a:p>
        </p:txBody>
      </p:sp>
      <p:sp>
        <p:nvSpPr>
          <p:cNvPr id="3" name="Symbol zastępczy zawartości 2"/>
          <p:cNvSpPr>
            <a:spLocks noGrp="1"/>
          </p:cNvSpPr>
          <p:nvPr>
            <p:ph idx="1"/>
          </p:nvPr>
        </p:nvSpPr>
        <p:spPr>
          <a:xfrm>
            <a:off x="179512" y="1600200"/>
            <a:ext cx="8507288" cy="4925144"/>
          </a:xfrm>
        </p:spPr>
        <p:txBody>
          <a:bodyPr>
            <a:normAutofit fontScale="92500" lnSpcReduction="20000"/>
          </a:bodyPr>
          <a:lstStyle/>
          <a:p>
            <a:pPr marL="0" indent="0">
              <a:buNone/>
            </a:pPr>
            <a:r>
              <a:rPr lang="en-US" dirty="0"/>
              <a:t>Adm. Dr. Grace Murray Hopper is known as the "mother of computers".                                                           During World War II, she joined the US Navy and was assigned to program the Mark I computer. She continued to work in computing after the war, leading the team that created the first computer language compiler, which led to the popular COBOL language.                                                                                   She also invented a compiler, a program that translates written language into computer code. She coined the term "bug" for computer program error and was a co-creator of COBOL, the first user-friendly business computer program.</a:t>
            </a:r>
            <a:endParaRPr lang="pl-PL" dirty="0"/>
          </a:p>
        </p:txBody>
      </p:sp>
    </p:spTree>
    <p:extLst>
      <p:ext uri="{BB962C8B-B14F-4D97-AF65-F5344CB8AC3E}">
        <p14:creationId xmlns:p14="http://schemas.microsoft.com/office/powerpoint/2010/main" val="3973544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4</a:t>
            </a:r>
            <a:r>
              <a:rPr lang="pl-PL" dirty="0"/>
              <a:t>. Amalie Dietrich</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2304256" cy="2929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1412776"/>
            <a:ext cx="2232248" cy="347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6" y="1556792"/>
            <a:ext cx="2838579" cy="4258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9232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Amalie Dietrich</a:t>
            </a:r>
          </a:p>
        </p:txBody>
      </p:sp>
      <p:sp>
        <p:nvSpPr>
          <p:cNvPr id="3" name="Symbol zastępczy zawartości 2"/>
          <p:cNvSpPr>
            <a:spLocks noGrp="1"/>
          </p:cNvSpPr>
          <p:nvPr>
            <p:ph idx="1"/>
          </p:nvPr>
        </p:nvSpPr>
        <p:spPr>
          <a:xfrm>
            <a:off x="251520" y="1340768"/>
            <a:ext cx="8435280" cy="5400600"/>
          </a:xfrm>
        </p:spPr>
        <p:txBody>
          <a:bodyPr>
            <a:normAutofit lnSpcReduction="10000"/>
          </a:bodyPr>
          <a:lstStyle/>
          <a:p>
            <a:pPr marL="0" indent="0">
              <a:buNone/>
            </a:pPr>
            <a:r>
              <a:rPr lang="en-US" dirty="0"/>
              <a:t>Dietrich traveled with her husband around Europe, collecting plants and selling medicinal products. Due to her husband's difficult nature, Dietrich soon broke up with him, keeping herself and her daughter from collecting botanical </a:t>
            </a:r>
            <a:r>
              <a:rPr lang="en-US" dirty="0" smtClean="0"/>
              <a:t>specimens</a:t>
            </a:r>
            <a:r>
              <a:rPr lang="pl-PL" dirty="0"/>
              <a:t>. In </a:t>
            </a:r>
            <a:r>
              <a:rPr lang="pl-PL" dirty="0" err="1"/>
              <a:t>recognition</a:t>
            </a:r>
            <a:r>
              <a:rPr lang="pl-PL" dirty="0"/>
              <a:t> of </a:t>
            </a:r>
            <a:r>
              <a:rPr lang="pl-PL" dirty="0" err="1"/>
              <a:t>her</a:t>
            </a:r>
            <a:r>
              <a:rPr lang="pl-PL" dirty="0"/>
              <a:t> </a:t>
            </a:r>
            <a:r>
              <a:rPr lang="pl-PL" dirty="0" err="1"/>
              <a:t>merits</a:t>
            </a:r>
            <a:r>
              <a:rPr lang="pl-PL" dirty="0"/>
              <a:t> in the field of </a:t>
            </a:r>
            <a:r>
              <a:rPr lang="pl-PL" dirty="0" err="1"/>
              <a:t>botany</a:t>
            </a:r>
            <a:r>
              <a:rPr lang="pl-PL" dirty="0"/>
              <a:t> and </a:t>
            </a:r>
            <a:r>
              <a:rPr lang="pl-PL" dirty="0" err="1"/>
              <a:t>zoology</a:t>
            </a:r>
            <a:r>
              <a:rPr lang="pl-PL" dirty="0"/>
              <a:t>, </a:t>
            </a:r>
            <a:r>
              <a:rPr lang="pl-PL" dirty="0" err="1"/>
              <a:t>many</a:t>
            </a:r>
            <a:r>
              <a:rPr lang="pl-PL" dirty="0"/>
              <a:t> </a:t>
            </a:r>
            <a:r>
              <a:rPr lang="pl-PL" dirty="0" err="1"/>
              <a:t>different</a:t>
            </a:r>
            <a:r>
              <a:rPr lang="pl-PL" dirty="0"/>
              <a:t> </a:t>
            </a:r>
            <a:r>
              <a:rPr lang="pl-PL" dirty="0" err="1"/>
              <a:t>species</a:t>
            </a:r>
            <a:r>
              <a:rPr lang="pl-PL" dirty="0"/>
              <a:t> of </a:t>
            </a:r>
            <a:r>
              <a:rPr lang="pl-PL" dirty="0" err="1"/>
              <a:t>animals</a:t>
            </a:r>
            <a:r>
              <a:rPr lang="pl-PL" dirty="0"/>
              <a:t> and </a:t>
            </a:r>
            <a:r>
              <a:rPr lang="pl-PL" dirty="0" err="1"/>
              <a:t>plants</a:t>
            </a:r>
            <a:r>
              <a:rPr lang="pl-PL" dirty="0"/>
              <a:t> </a:t>
            </a:r>
            <a:r>
              <a:rPr lang="pl-PL" dirty="0" err="1"/>
              <a:t>have</a:t>
            </a:r>
            <a:r>
              <a:rPr lang="pl-PL" dirty="0"/>
              <a:t> </a:t>
            </a:r>
            <a:r>
              <a:rPr lang="pl-PL" dirty="0" err="1"/>
              <a:t>been</a:t>
            </a:r>
            <a:r>
              <a:rPr lang="pl-PL" dirty="0"/>
              <a:t> </a:t>
            </a:r>
            <a:r>
              <a:rPr lang="pl-PL" dirty="0" err="1"/>
              <a:t>named</a:t>
            </a:r>
            <a:r>
              <a:rPr lang="pl-PL" dirty="0"/>
              <a:t> in </a:t>
            </a:r>
            <a:r>
              <a:rPr lang="pl-PL" dirty="0" err="1"/>
              <a:t>her</a:t>
            </a:r>
            <a:r>
              <a:rPr lang="pl-PL" dirty="0"/>
              <a:t> honor, </a:t>
            </a:r>
            <a:r>
              <a:rPr lang="pl-PL" dirty="0" err="1"/>
              <a:t>incl</a:t>
            </a:r>
            <a:r>
              <a:rPr lang="pl-PL" dirty="0"/>
              <a:t>. </a:t>
            </a:r>
            <a:r>
              <a:rPr lang="pl-PL" dirty="0" err="1"/>
              <a:t>Nortonia</a:t>
            </a:r>
            <a:r>
              <a:rPr lang="pl-PL" dirty="0"/>
              <a:t> </a:t>
            </a:r>
            <a:r>
              <a:rPr lang="pl-PL" dirty="0" err="1"/>
              <a:t>Amaliae</a:t>
            </a:r>
            <a:r>
              <a:rPr lang="pl-PL" dirty="0"/>
              <a:t> and </a:t>
            </a:r>
            <a:r>
              <a:rPr lang="pl-PL" dirty="0" err="1"/>
              <a:t>Odynerus</a:t>
            </a:r>
            <a:r>
              <a:rPr lang="pl-PL" dirty="0"/>
              <a:t> </a:t>
            </a:r>
            <a:r>
              <a:rPr lang="pl-PL" dirty="0" err="1"/>
              <a:t>Dietrichianus</a:t>
            </a:r>
            <a:r>
              <a:rPr lang="pl-PL" dirty="0"/>
              <a:t> </a:t>
            </a:r>
            <a:r>
              <a:rPr lang="pl-PL" dirty="0" err="1"/>
              <a:t>wasps</a:t>
            </a:r>
            <a:r>
              <a:rPr lang="pl-PL" dirty="0"/>
              <a:t>, </a:t>
            </a:r>
            <a:r>
              <a:rPr lang="pl-PL" dirty="0" err="1"/>
              <a:t>Endotrichella</a:t>
            </a:r>
            <a:r>
              <a:rPr lang="pl-PL" dirty="0"/>
              <a:t> </a:t>
            </a:r>
            <a:r>
              <a:rPr lang="pl-PL" dirty="0" err="1"/>
              <a:t>Dietrichiae</a:t>
            </a:r>
            <a:r>
              <a:rPr lang="pl-PL" dirty="0"/>
              <a:t> </a:t>
            </a:r>
            <a:r>
              <a:rPr lang="pl-PL" dirty="0" err="1"/>
              <a:t>moss</a:t>
            </a:r>
            <a:r>
              <a:rPr lang="pl-PL" dirty="0"/>
              <a:t> </a:t>
            </a:r>
            <a:r>
              <a:rPr lang="pl-PL" dirty="0" err="1"/>
              <a:t>or</a:t>
            </a:r>
            <a:r>
              <a:rPr lang="pl-PL" dirty="0"/>
              <a:t> </a:t>
            </a:r>
            <a:r>
              <a:rPr lang="pl-PL" dirty="0" err="1"/>
              <a:t>Amansia</a:t>
            </a:r>
            <a:r>
              <a:rPr lang="pl-PL" dirty="0"/>
              <a:t> </a:t>
            </a:r>
            <a:r>
              <a:rPr lang="pl-PL" dirty="0" err="1"/>
              <a:t>Dietrichiana</a:t>
            </a:r>
            <a:r>
              <a:rPr lang="pl-PL" dirty="0"/>
              <a:t> and </a:t>
            </a:r>
            <a:r>
              <a:rPr lang="pl-PL" dirty="0" err="1"/>
              <a:t>Sargassum</a:t>
            </a:r>
            <a:r>
              <a:rPr lang="pl-PL" dirty="0"/>
              <a:t> </a:t>
            </a:r>
            <a:r>
              <a:rPr lang="pl-PL" dirty="0" err="1"/>
              <a:t>Amaliae</a:t>
            </a:r>
            <a:r>
              <a:rPr lang="pl-PL" dirty="0"/>
              <a:t> </a:t>
            </a:r>
            <a:r>
              <a:rPr lang="pl-PL" dirty="0" err="1" smtClean="0"/>
              <a:t>algae</a:t>
            </a:r>
            <a:r>
              <a:rPr lang="pl-PL" dirty="0" smtClean="0"/>
              <a:t>.</a:t>
            </a:r>
            <a:endParaRPr lang="pl-PL" dirty="0"/>
          </a:p>
        </p:txBody>
      </p:sp>
    </p:spTree>
    <p:extLst>
      <p:ext uri="{BB962C8B-B14F-4D97-AF65-F5344CB8AC3E}">
        <p14:creationId xmlns:p14="http://schemas.microsoft.com/office/powerpoint/2010/main" val="2759630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3. Hedy </a:t>
            </a:r>
            <a:r>
              <a:rPr lang="pl-PL" dirty="0" err="1"/>
              <a:t>Lamarr</a:t>
            </a:r>
            <a:endParaRPr lang="pl-P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2808312" cy="3519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1268760"/>
            <a:ext cx="2880320"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954" y="4288532"/>
            <a:ext cx="2880320" cy="2421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2653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Hedy </a:t>
            </a:r>
            <a:r>
              <a:rPr lang="pl-PL" dirty="0" err="1"/>
              <a:t>Lamarr</a:t>
            </a:r>
            <a:endParaRPr lang="pl-PL" dirty="0"/>
          </a:p>
        </p:txBody>
      </p:sp>
      <p:sp>
        <p:nvSpPr>
          <p:cNvPr id="3" name="Symbol zastępczy zawartości 2"/>
          <p:cNvSpPr>
            <a:spLocks noGrp="1"/>
          </p:cNvSpPr>
          <p:nvPr>
            <p:ph idx="1"/>
          </p:nvPr>
        </p:nvSpPr>
        <p:spPr/>
        <p:txBody>
          <a:bodyPr/>
          <a:lstStyle/>
          <a:p>
            <a:pPr marL="0" indent="0">
              <a:buNone/>
            </a:pPr>
            <a:r>
              <a:rPr lang="pl-PL" dirty="0" smtClean="0"/>
              <a:t>I</a:t>
            </a:r>
            <a:r>
              <a:rPr lang="en-US" dirty="0" smtClean="0"/>
              <a:t>t </a:t>
            </a:r>
            <a:r>
              <a:rPr lang="en-US" dirty="0"/>
              <a:t>involved manipulating radio frequencies with unbreakable code to prevent the enemy from intercepting secret messages. The device she invented with George Antheil was supposed to be used against the Nazis during World War II, but in fact it came into use 20 years later.</a:t>
            </a:r>
          </a:p>
          <a:p>
            <a:endParaRPr lang="en-US" dirty="0"/>
          </a:p>
          <a:p>
            <a:endParaRPr lang="pl-PL" dirty="0"/>
          </a:p>
        </p:txBody>
      </p:sp>
    </p:spTree>
    <p:extLst>
      <p:ext uri="{BB962C8B-B14F-4D97-AF65-F5344CB8AC3E}">
        <p14:creationId xmlns:p14="http://schemas.microsoft.com/office/powerpoint/2010/main" val="1161275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2. Agnes </a:t>
            </a:r>
            <a:r>
              <a:rPr lang="pl-PL" dirty="0" err="1"/>
              <a:t>Pockels</a:t>
            </a:r>
            <a:r>
              <a:rPr lang="pl-PL" dirty="0"/>
              <a:t>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2304256" cy="3466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412776"/>
            <a:ext cx="247650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8969" y="1412776"/>
            <a:ext cx="2746529"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6022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Agnes </a:t>
            </a:r>
            <a:r>
              <a:rPr lang="pl-PL" dirty="0" err="1"/>
              <a:t>Pockels</a:t>
            </a:r>
            <a:endParaRPr lang="pl-PL" dirty="0"/>
          </a:p>
        </p:txBody>
      </p:sp>
      <p:sp>
        <p:nvSpPr>
          <p:cNvPr id="3" name="Symbol zastępczy zawartości 2"/>
          <p:cNvSpPr>
            <a:spLocks noGrp="1"/>
          </p:cNvSpPr>
          <p:nvPr>
            <p:ph idx="1"/>
          </p:nvPr>
        </p:nvSpPr>
        <p:spPr>
          <a:xfrm>
            <a:off x="107504" y="1412776"/>
            <a:ext cx="8856984" cy="5184576"/>
          </a:xfrm>
        </p:spPr>
        <p:txBody>
          <a:bodyPr>
            <a:normAutofit fontScale="92500" lnSpcReduction="10000"/>
          </a:bodyPr>
          <a:lstStyle/>
          <a:p>
            <a:pPr marL="0" indent="0">
              <a:buNone/>
            </a:pPr>
            <a:r>
              <a:rPr lang="en-US" dirty="0"/>
              <a:t>Agnes </a:t>
            </a:r>
            <a:r>
              <a:rPr lang="en-US" dirty="0" err="1"/>
              <a:t>Pockels</a:t>
            </a:r>
            <a:r>
              <a:rPr lang="en-US" dirty="0"/>
              <a:t> started her experiments with surface layers at the age of 18 in her home kitchen, initially inspired by the formation of foam and surface films on dirty water during washing dishes. She was not able to publish the results of these experiments until 1891, when she wrote to Lord Rayleigh, who had a translation of her letter published in Nature. In it, she described her measuring device (an early version of the Langmuir-Blodgett bath), which allowed the study of the relationship between surface tension, layer thickness and the presence of impurities, and the results obtained with it.</a:t>
            </a:r>
            <a:endParaRPr lang="pl-PL" dirty="0"/>
          </a:p>
        </p:txBody>
      </p:sp>
    </p:spTree>
    <p:extLst>
      <p:ext uri="{BB962C8B-B14F-4D97-AF65-F5344CB8AC3E}">
        <p14:creationId xmlns:p14="http://schemas.microsoft.com/office/powerpoint/2010/main" val="2181825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stretch>
            <a:fillRect t="-3000" b="-9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67544" y="260648"/>
            <a:ext cx="8229600" cy="1143000"/>
          </a:xfrm>
        </p:spPr>
        <p:txBody>
          <a:bodyPr/>
          <a:lstStyle/>
          <a:p>
            <a:r>
              <a:rPr lang="pl-PL" dirty="0" smtClean="0"/>
              <a:t>10. Margaret Lindsay Huggins</a:t>
            </a:r>
            <a:endParaRPr lang="pl-PL"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24744"/>
            <a:ext cx="2664296" cy="4230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1210906"/>
            <a:ext cx="2867570" cy="330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0" y="3789040"/>
            <a:ext cx="3929906" cy="2862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956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1. </a:t>
            </a:r>
            <a:r>
              <a:rPr lang="pl-PL" dirty="0" err="1"/>
              <a:t>Rosalind</a:t>
            </a:r>
            <a:r>
              <a:rPr lang="pl-PL" dirty="0"/>
              <a:t> Franklin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2592288" cy="3110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1412776"/>
            <a:ext cx="4873724" cy="2924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0901" y="4052597"/>
            <a:ext cx="2664296"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7631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Rosalind</a:t>
            </a:r>
            <a:r>
              <a:rPr lang="pl-PL" dirty="0"/>
              <a:t> Franklin</a:t>
            </a:r>
          </a:p>
        </p:txBody>
      </p:sp>
      <p:sp>
        <p:nvSpPr>
          <p:cNvPr id="3" name="Symbol zastępczy zawartości 2"/>
          <p:cNvSpPr>
            <a:spLocks noGrp="1"/>
          </p:cNvSpPr>
          <p:nvPr>
            <p:ph idx="1"/>
          </p:nvPr>
        </p:nvSpPr>
        <p:spPr/>
        <p:txBody>
          <a:bodyPr>
            <a:normAutofit fontScale="77500" lnSpcReduction="20000"/>
          </a:bodyPr>
          <a:lstStyle/>
          <a:p>
            <a:pPr marL="0" indent="0">
              <a:buNone/>
            </a:pPr>
            <a:r>
              <a:rPr lang="pl-PL" dirty="0" smtClean="0"/>
              <a:t>H</a:t>
            </a:r>
            <a:r>
              <a:rPr lang="en-US" dirty="0" err="1" smtClean="0"/>
              <a:t>er</a:t>
            </a:r>
            <a:r>
              <a:rPr lang="en-US" dirty="0" smtClean="0"/>
              <a:t> </a:t>
            </a:r>
            <a:r>
              <a:rPr lang="en-US" dirty="0"/>
              <a:t>great achievement was the improvement of the structural x-ray technique. </a:t>
            </a:r>
          </a:p>
          <a:p>
            <a:pPr marL="0" indent="0">
              <a:buNone/>
            </a:pPr>
            <a:r>
              <a:rPr lang="en-US" dirty="0"/>
              <a:t>Using this method, she captured the sodium salt of DNA, which became the starting point for research on the structure of DNA by James Watson and Francis Crick.</a:t>
            </a:r>
          </a:p>
          <a:p>
            <a:pPr marL="0" indent="0">
              <a:buNone/>
            </a:pPr>
            <a:r>
              <a:rPr lang="en-US" dirty="0"/>
              <a:t>The problem is that her work went to Watson and Crick without her knowledge or consent, a decision made by Maurice Wilkins, who won the Nobel Prize for his discovery of the DNA double helix.</a:t>
            </a:r>
          </a:p>
          <a:p>
            <a:endParaRPr lang="en-US" dirty="0"/>
          </a:p>
          <a:p>
            <a:pPr marL="0" indent="0">
              <a:buNone/>
            </a:pPr>
            <a:r>
              <a:rPr lang="en-US" dirty="0"/>
              <a:t>After receiving the award, the men admitted that without its photos and descriptions, they would not have created the correct model.</a:t>
            </a:r>
          </a:p>
          <a:p>
            <a:endParaRPr lang="pl-PL" dirty="0"/>
          </a:p>
        </p:txBody>
      </p:sp>
    </p:spTree>
    <p:extLst>
      <p:ext uri="{BB962C8B-B14F-4D97-AF65-F5344CB8AC3E}">
        <p14:creationId xmlns:p14="http://schemas.microsoft.com/office/powerpoint/2010/main" val="736264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2564904"/>
            <a:ext cx="8229600" cy="1143000"/>
          </a:xfrm>
        </p:spPr>
        <p:txBody>
          <a:bodyPr/>
          <a:lstStyle/>
          <a:p>
            <a:r>
              <a:rPr lang="en-US" dirty="0"/>
              <a:t>Thank you for your </a:t>
            </a:r>
            <a:r>
              <a:rPr lang="en-US" dirty="0" smtClean="0"/>
              <a:t>attention</a:t>
            </a:r>
            <a:r>
              <a:rPr lang="pl-PL" dirty="0" smtClean="0"/>
              <a:t> </a:t>
            </a:r>
            <a:r>
              <a:rPr lang="pl-PL" dirty="0" smtClean="0">
                <a:sym typeface="Wingdings" panose="05000000000000000000" pitchFamily="2" charset="2"/>
              </a:rPr>
              <a:t></a:t>
            </a:r>
            <a:endParaRPr lang="pl-PL" dirty="0"/>
          </a:p>
        </p:txBody>
      </p:sp>
    </p:spTree>
    <p:extLst>
      <p:ext uri="{BB962C8B-B14F-4D97-AF65-F5344CB8AC3E}">
        <p14:creationId xmlns:p14="http://schemas.microsoft.com/office/powerpoint/2010/main" val="512282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Margaret Lindsay Murray </a:t>
            </a:r>
            <a:endParaRPr lang="pl-PL" dirty="0"/>
          </a:p>
        </p:txBody>
      </p:sp>
      <p:sp>
        <p:nvSpPr>
          <p:cNvPr id="3" name="Symbol zastępczy zawartości 2"/>
          <p:cNvSpPr>
            <a:spLocks noGrp="1"/>
          </p:cNvSpPr>
          <p:nvPr>
            <p:ph idx="1"/>
          </p:nvPr>
        </p:nvSpPr>
        <p:spPr>
          <a:xfrm>
            <a:off x="323528" y="1412776"/>
            <a:ext cx="8363272" cy="4713387"/>
          </a:xfrm>
        </p:spPr>
        <p:txBody>
          <a:bodyPr>
            <a:normAutofit fontScale="92500" lnSpcReduction="10000"/>
          </a:bodyPr>
          <a:lstStyle/>
          <a:p>
            <a:pPr marL="0" indent="0">
              <a:buNone/>
            </a:pPr>
            <a:r>
              <a:rPr lang="en-US" dirty="0"/>
              <a:t>Margaret Lindsay Murray was born in Dublin on 1848. She is best known for her work on the Orion </a:t>
            </a:r>
            <a:r>
              <a:rPr lang="en-US" dirty="0" smtClean="0"/>
              <a:t>Nebula</a:t>
            </a:r>
            <a:r>
              <a:rPr lang="pl-PL" dirty="0" smtClean="0"/>
              <a:t>. </a:t>
            </a:r>
            <a:r>
              <a:rPr lang="en-US" dirty="0"/>
              <a:t>She concluded that there are two types of nebulae. Some are clusters of distant stars, but some, including Orion, are clouds of gas or dust, being heated by an unseen source within; they may even be stars in the process of being formed from clouds of dust</a:t>
            </a:r>
            <a:r>
              <a:rPr lang="en-US" dirty="0" smtClean="0"/>
              <a:t>.</a:t>
            </a:r>
            <a:r>
              <a:rPr lang="pl-PL" dirty="0" smtClean="0"/>
              <a:t> </a:t>
            </a:r>
            <a:r>
              <a:rPr lang="en-US" dirty="0"/>
              <a:t>Margaret had taught herself spectroscopy, and had also become a skilled </a:t>
            </a:r>
            <a:r>
              <a:rPr lang="en-US" dirty="0" err="1"/>
              <a:t>astro</a:t>
            </a:r>
            <a:r>
              <a:rPr lang="en-US" dirty="0"/>
              <a:t>-photographer when she met astronomer William Huggins and married him in 1875.</a:t>
            </a:r>
            <a:endParaRPr lang="pl-PL" dirty="0"/>
          </a:p>
        </p:txBody>
      </p:sp>
    </p:spTree>
    <p:extLst>
      <p:ext uri="{BB962C8B-B14F-4D97-AF65-F5344CB8AC3E}">
        <p14:creationId xmlns:p14="http://schemas.microsoft.com/office/powerpoint/2010/main" val="3468546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9. Valentina </a:t>
            </a:r>
            <a:r>
              <a:rPr lang="pl-PL" dirty="0" err="1"/>
              <a:t>Tereshkova</a:t>
            </a:r>
            <a:endParaRPr lang="pl-P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268760"/>
            <a:ext cx="3312368" cy="3345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268760"/>
            <a:ext cx="4392488" cy="2859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3573016"/>
            <a:ext cx="2457450"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1920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Valentina </a:t>
            </a:r>
            <a:r>
              <a:rPr lang="pl-PL" dirty="0" err="1"/>
              <a:t>Tereshkova</a:t>
            </a:r>
            <a:endParaRPr lang="pl-PL" dirty="0"/>
          </a:p>
        </p:txBody>
      </p:sp>
      <p:sp>
        <p:nvSpPr>
          <p:cNvPr id="3" name="Symbol zastępczy zawartości 2"/>
          <p:cNvSpPr>
            <a:spLocks noGrp="1"/>
          </p:cNvSpPr>
          <p:nvPr>
            <p:ph idx="1"/>
          </p:nvPr>
        </p:nvSpPr>
        <p:spPr/>
        <p:txBody>
          <a:bodyPr>
            <a:normAutofit fontScale="92500" lnSpcReduction="20000"/>
          </a:bodyPr>
          <a:lstStyle/>
          <a:p>
            <a:pPr marL="0" indent="0">
              <a:buNone/>
            </a:pPr>
            <a:r>
              <a:rPr lang="en-US" dirty="0"/>
              <a:t>Valentina became interested in parachute jumping at an early age. It was her expertise in parachute jumping that led to her selection as a cosmonaut. Under the direction of Soviet premier Nikita Khrushchev, four women were selected to be trained for a special woman-in-space program. Of the four women selected, only Valentina Tereshkova completed a space mission. </a:t>
            </a:r>
          </a:p>
          <a:p>
            <a:pPr marL="0" indent="0">
              <a:buNone/>
            </a:pPr>
            <a:r>
              <a:rPr lang="en-US" dirty="0"/>
              <a:t>In 1963, she took part in the legendary </a:t>
            </a:r>
            <a:r>
              <a:rPr lang="en-US" dirty="0" err="1"/>
              <a:t>Vostok</a:t>
            </a:r>
            <a:r>
              <a:rPr lang="en-US" dirty="0"/>
              <a:t> 6 flight, becoming the first woman in space.</a:t>
            </a:r>
          </a:p>
          <a:p>
            <a:pPr marL="0" indent="0">
              <a:buNone/>
            </a:pPr>
            <a:r>
              <a:rPr lang="pl-PL" dirty="0" smtClean="0"/>
              <a:t> </a:t>
            </a:r>
            <a:r>
              <a:rPr lang="pl-PL" dirty="0" err="1" smtClean="0"/>
              <a:t>She</a:t>
            </a:r>
            <a:r>
              <a:rPr lang="pl-PL" dirty="0" smtClean="0"/>
              <a:t> was </a:t>
            </a:r>
            <a:r>
              <a:rPr lang="pl-PL" dirty="0" err="1" smtClean="0"/>
              <a:t>born</a:t>
            </a:r>
            <a:r>
              <a:rPr lang="pl-PL" dirty="0"/>
              <a:t> in </a:t>
            </a:r>
            <a:r>
              <a:rPr lang="pl-PL" dirty="0" smtClean="0"/>
              <a:t>6th March 1937. </a:t>
            </a:r>
            <a:endParaRPr lang="pl-PL" dirty="0"/>
          </a:p>
        </p:txBody>
      </p:sp>
    </p:spTree>
    <p:extLst>
      <p:ext uri="{BB962C8B-B14F-4D97-AF65-F5344CB8AC3E}">
        <p14:creationId xmlns:p14="http://schemas.microsoft.com/office/powerpoint/2010/main" val="3993478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8. </a:t>
            </a:r>
            <a:r>
              <a:rPr lang="pl-PL" dirty="0" err="1"/>
              <a:t>Dorothea</a:t>
            </a:r>
            <a:r>
              <a:rPr lang="pl-PL" dirty="0"/>
              <a:t> </a:t>
            </a:r>
            <a:r>
              <a:rPr lang="pl-PL" dirty="0" err="1"/>
              <a:t>Klumpke</a:t>
            </a:r>
            <a:r>
              <a:rPr lang="pl-PL" dirty="0"/>
              <a:t> </a:t>
            </a:r>
            <a:r>
              <a:rPr lang="pl-PL" dirty="0" err="1"/>
              <a:t>Roberts</a:t>
            </a:r>
            <a:endParaRPr lang="pl-P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1196752"/>
            <a:ext cx="2520279" cy="3109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9190" y="1221024"/>
            <a:ext cx="4303119" cy="3085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3140968"/>
            <a:ext cx="2592288" cy="3549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7436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16632"/>
            <a:ext cx="8229600" cy="1143000"/>
          </a:xfrm>
        </p:spPr>
        <p:txBody>
          <a:bodyPr/>
          <a:lstStyle/>
          <a:p>
            <a:r>
              <a:rPr lang="pl-PL" dirty="0" err="1" smtClean="0"/>
              <a:t>Dorothea</a:t>
            </a:r>
            <a:r>
              <a:rPr lang="pl-PL" dirty="0" smtClean="0"/>
              <a:t> </a:t>
            </a:r>
            <a:r>
              <a:rPr lang="pl-PL" dirty="0" err="1" smtClean="0"/>
              <a:t>Klumpke</a:t>
            </a:r>
            <a:r>
              <a:rPr lang="pl-PL" dirty="0" smtClean="0"/>
              <a:t> </a:t>
            </a:r>
            <a:r>
              <a:rPr lang="pl-PL" dirty="0" err="1" smtClean="0"/>
              <a:t>Roberts</a:t>
            </a:r>
            <a:r>
              <a:rPr lang="pl-PL" dirty="0" smtClean="0"/>
              <a:t> </a:t>
            </a:r>
            <a:endParaRPr lang="pl-PL" dirty="0"/>
          </a:p>
        </p:txBody>
      </p:sp>
      <p:sp>
        <p:nvSpPr>
          <p:cNvPr id="3" name="Symbol zastępczy zawartości 2"/>
          <p:cNvSpPr>
            <a:spLocks noGrp="1"/>
          </p:cNvSpPr>
          <p:nvPr>
            <p:ph idx="1"/>
          </p:nvPr>
        </p:nvSpPr>
        <p:spPr>
          <a:xfrm>
            <a:off x="107504" y="1196752"/>
            <a:ext cx="8856984" cy="5472608"/>
          </a:xfrm>
        </p:spPr>
        <p:txBody>
          <a:bodyPr>
            <a:normAutofit fontScale="92500" lnSpcReduction="10000"/>
          </a:bodyPr>
          <a:lstStyle/>
          <a:p>
            <a:pPr marL="0" indent="0">
              <a:buNone/>
            </a:pPr>
            <a:r>
              <a:rPr lang="en-US" dirty="0"/>
              <a:t>In 1889 she received an award from the Astronomical Society of France, and in 1893 she was the first woman to be appointed an officer of the French Academy of Sciences. On December 14, 1893, she was also the first woman to receive a doctorate in science from the Sorbonne for her research on Saturn's rings. Then she became the first female director of the Bureau of Measures of the Paris Observatory. On February 22, 1934, she was awarded the Legion of Honor. She then moved to San Francisco, where she died. She earmarked a portion of her fortune to help talented young astronomers, and established an award named after </a:t>
            </a:r>
            <a:r>
              <a:rPr lang="en-US" dirty="0" smtClean="0"/>
              <a:t>her</a:t>
            </a:r>
            <a:r>
              <a:rPr lang="pl-PL" dirty="0" smtClean="0"/>
              <a:t>.</a:t>
            </a:r>
            <a:endParaRPr lang="pl-PL" dirty="0"/>
          </a:p>
        </p:txBody>
      </p:sp>
    </p:spTree>
    <p:extLst>
      <p:ext uri="{BB962C8B-B14F-4D97-AF65-F5344CB8AC3E}">
        <p14:creationId xmlns:p14="http://schemas.microsoft.com/office/powerpoint/2010/main" val="1885502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7. Maria Skłodowska-Curie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1382" y="1124744"/>
            <a:ext cx="3653106"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1083436"/>
            <a:ext cx="4576145" cy="2777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4077072"/>
            <a:ext cx="1872208" cy="2668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7367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Maria Skłodowska-Curie</a:t>
            </a:r>
          </a:p>
        </p:txBody>
      </p:sp>
      <p:sp>
        <p:nvSpPr>
          <p:cNvPr id="3" name="Symbol zastępczy zawartości 2"/>
          <p:cNvSpPr>
            <a:spLocks noGrp="1"/>
          </p:cNvSpPr>
          <p:nvPr>
            <p:ph idx="1"/>
          </p:nvPr>
        </p:nvSpPr>
        <p:spPr/>
        <p:txBody>
          <a:bodyPr/>
          <a:lstStyle/>
          <a:p>
            <a:r>
              <a:rPr lang="en-US" dirty="0"/>
              <a:t>Polish physicist and chemist;  she is the only woman to win two Nobel Prizes in Physics and Chemistry. In 1903 she received it together with her husband, Pierre. She was awarded the second Nobel Prize by herself in 1911. Thus, she became the first man to win Nobel Prize </a:t>
            </a:r>
            <a:r>
              <a:rPr lang="en-US" dirty="0" smtClean="0"/>
              <a:t>twice.</a:t>
            </a:r>
            <a:r>
              <a:rPr lang="pl-PL" dirty="0" smtClean="0"/>
              <a:t> </a:t>
            </a:r>
            <a:r>
              <a:rPr lang="en-US" dirty="0" smtClean="0"/>
              <a:t>She </a:t>
            </a:r>
            <a:r>
              <a:rPr lang="en-US" dirty="0"/>
              <a:t>gained fame as a researcher of radioactivity and discoverer of two new elements - radium and polonium.</a:t>
            </a:r>
            <a:endParaRPr lang="pl-PL" dirty="0"/>
          </a:p>
        </p:txBody>
      </p:sp>
    </p:spTree>
    <p:extLst>
      <p:ext uri="{BB962C8B-B14F-4D97-AF65-F5344CB8AC3E}">
        <p14:creationId xmlns:p14="http://schemas.microsoft.com/office/powerpoint/2010/main" val="2527610464"/>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1337</TotalTime>
  <Words>1085</Words>
  <Application>Microsoft Office PowerPoint</Application>
  <PresentationFormat>Pokaz na ekranie (4:3)</PresentationFormat>
  <Paragraphs>39</Paragraphs>
  <Slides>22</Slides>
  <Notes>0</Notes>
  <HiddenSlides>0</HiddenSlides>
  <MMClips>0</MMClips>
  <ScaleCrop>false</ScaleCrop>
  <HeadingPairs>
    <vt:vector size="4" baseType="variant">
      <vt:variant>
        <vt:lpstr>Motyw</vt:lpstr>
      </vt:variant>
      <vt:variant>
        <vt:i4>1</vt:i4>
      </vt:variant>
      <vt:variant>
        <vt:lpstr>Tytuły slajdów</vt:lpstr>
      </vt:variant>
      <vt:variant>
        <vt:i4>22</vt:i4>
      </vt:variant>
    </vt:vector>
  </HeadingPairs>
  <TitlesOfParts>
    <vt:vector size="23" baseType="lpstr">
      <vt:lpstr>Motyw pakietu Office</vt:lpstr>
      <vt:lpstr>Top 10 women in science </vt:lpstr>
      <vt:lpstr>10. Margaret Lindsay Huggins</vt:lpstr>
      <vt:lpstr>Margaret Lindsay Murray </vt:lpstr>
      <vt:lpstr>9. Valentina Tereshkova</vt:lpstr>
      <vt:lpstr>Valentina Tereshkova</vt:lpstr>
      <vt:lpstr>8. Dorothea Klumpke Roberts</vt:lpstr>
      <vt:lpstr>Dorothea Klumpke Roberts </vt:lpstr>
      <vt:lpstr>7. Maria Skłodowska-Curie</vt:lpstr>
      <vt:lpstr>Maria Skłodowska-Curie</vt:lpstr>
      <vt:lpstr>6. Sofia Kovalevskaya </vt:lpstr>
      <vt:lpstr>Sofia Kovalevskaya </vt:lpstr>
      <vt:lpstr>5. Grace Hopper</vt:lpstr>
      <vt:lpstr>Grace Hopper</vt:lpstr>
      <vt:lpstr>4. Amalie Dietrich</vt:lpstr>
      <vt:lpstr>Amalie Dietrich</vt:lpstr>
      <vt:lpstr>3. Hedy Lamarr</vt:lpstr>
      <vt:lpstr>Hedy Lamarr</vt:lpstr>
      <vt:lpstr>2. Agnes Pockels </vt:lpstr>
      <vt:lpstr>Agnes Pockels</vt:lpstr>
      <vt:lpstr>1. Rosalind Franklin</vt:lpstr>
      <vt:lpstr>Rosalind Franklin</vt:lpstr>
      <vt:lpstr>Thank you for your attention </vt:lpstr>
    </vt:vector>
  </TitlesOfParts>
  <Company>Sil-art Rycho444</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10 women in science</dc:title>
  <dc:creator>Kowalski Ryszard</dc:creator>
  <cp:lastModifiedBy>Kowalski Ryszard</cp:lastModifiedBy>
  <cp:revision>13</cp:revision>
  <dcterms:created xsi:type="dcterms:W3CDTF">2021-04-20T11:01:05Z</dcterms:created>
  <dcterms:modified xsi:type="dcterms:W3CDTF">2021-04-26T09:28:05Z</dcterms:modified>
</cp:coreProperties>
</file>